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6858000" cy="9144000"/>
  <p:embeddedFontLst>
    <p:embeddedFont>
      <p:font typeface="Agrandir" panose="020B0604020202020204" charset="0"/>
      <p:regular r:id="rId16"/>
    </p:embeddedFont>
    <p:embeddedFont>
      <p:font typeface="Agrandir Bold" panose="020B0604020202020204" charset="0"/>
      <p:regular r:id="rId17"/>
    </p:embeddedFont>
    <p:embeddedFont>
      <p:font typeface="Agrandir Heavy" panose="020B0604020202020204" charset="0"/>
      <p:regular r:id="rId18"/>
    </p:embeddedFont>
    <p:embeddedFont>
      <p:font typeface="Agrandir Thin" panose="020B0604020202020204" charset="0"/>
      <p:regular r:id="rId19"/>
    </p:embeddedFont>
    <p:embeddedFont>
      <p:font typeface="Agrandir Thin Italics" panose="020B0604020202020204" charset="0"/>
      <p:regular r:id="rId20"/>
    </p:embeddedFont>
    <p:embeddedFont>
      <p:font typeface="Arimo" panose="020B0604020202020204" charset="0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Hatton Bold" panose="020B0604020202020204" charset="0"/>
      <p:regular r:id="rId26"/>
    </p:embeddedFont>
    <p:embeddedFont>
      <p:font typeface="Hatton Semi-Bold" panose="020B0604020202020204" charset="0"/>
      <p:regular r:id="rId27"/>
    </p:embeddedFont>
    <p:embeddedFont>
      <p:font typeface="Hatton Ultra-Bold" panose="020B0604020202020204" charset="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5" d="100"/>
          <a:sy n="55" d="100"/>
        </p:scale>
        <p:origin x="586" y="-4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gif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gif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gif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gif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gif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111" b="-6111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flipH="1">
            <a:off x="0" y="0"/>
            <a:ext cx="3968761" cy="2597735"/>
          </a:xfrm>
          <a:custGeom>
            <a:avLst/>
            <a:gdLst/>
            <a:ahLst/>
            <a:cxnLst/>
            <a:rect l="l" t="t" r="r" b="b"/>
            <a:pathLst>
              <a:path w="3968761" h="2597735">
                <a:moveTo>
                  <a:pt x="3968761" y="0"/>
                </a:moveTo>
                <a:lnTo>
                  <a:pt x="0" y="0"/>
                </a:lnTo>
                <a:lnTo>
                  <a:pt x="0" y="2597735"/>
                </a:lnTo>
                <a:lnTo>
                  <a:pt x="3968761" y="2597735"/>
                </a:lnTo>
                <a:lnTo>
                  <a:pt x="396876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4" name="Group 4"/>
          <p:cNvGrpSpPr/>
          <p:nvPr/>
        </p:nvGrpSpPr>
        <p:grpSpPr>
          <a:xfrm>
            <a:off x="7733469" y="5074992"/>
            <a:ext cx="7751540" cy="695680"/>
            <a:chOff x="0" y="0"/>
            <a:chExt cx="2041558" cy="18322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41558" cy="183224"/>
            </a:xfrm>
            <a:custGeom>
              <a:avLst/>
              <a:gdLst/>
              <a:ahLst/>
              <a:cxnLst/>
              <a:rect l="l" t="t" r="r" b="b"/>
              <a:pathLst>
                <a:path w="2041558" h="183224">
                  <a:moveTo>
                    <a:pt x="50937" y="0"/>
                  </a:moveTo>
                  <a:lnTo>
                    <a:pt x="1990621" y="0"/>
                  </a:lnTo>
                  <a:cubicBezTo>
                    <a:pt x="2018753" y="0"/>
                    <a:pt x="2041558" y="22805"/>
                    <a:pt x="2041558" y="50937"/>
                  </a:cubicBezTo>
                  <a:lnTo>
                    <a:pt x="2041558" y="132288"/>
                  </a:lnTo>
                  <a:cubicBezTo>
                    <a:pt x="2041558" y="145797"/>
                    <a:pt x="2036191" y="158753"/>
                    <a:pt x="2026639" y="168305"/>
                  </a:cubicBezTo>
                  <a:cubicBezTo>
                    <a:pt x="2017086" y="177858"/>
                    <a:pt x="2004131" y="183224"/>
                    <a:pt x="1990621" y="183224"/>
                  </a:cubicBezTo>
                  <a:lnTo>
                    <a:pt x="50937" y="183224"/>
                  </a:lnTo>
                  <a:cubicBezTo>
                    <a:pt x="37427" y="183224"/>
                    <a:pt x="24472" y="177858"/>
                    <a:pt x="14919" y="168305"/>
                  </a:cubicBezTo>
                  <a:cubicBezTo>
                    <a:pt x="5367" y="158753"/>
                    <a:pt x="0" y="145797"/>
                    <a:pt x="0" y="132288"/>
                  </a:cubicBezTo>
                  <a:lnTo>
                    <a:pt x="0" y="50937"/>
                  </a:lnTo>
                  <a:cubicBezTo>
                    <a:pt x="0" y="37427"/>
                    <a:pt x="5367" y="24472"/>
                    <a:pt x="14919" y="14919"/>
                  </a:cubicBezTo>
                  <a:cubicBezTo>
                    <a:pt x="24472" y="5367"/>
                    <a:pt x="37427" y="0"/>
                    <a:pt x="50937" y="0"/>
                  </a:cubicBezTo>
                  <a:close/>
                </a:path>
              </a:pathLst>
            </a:custGeom>
            <a:solidFill>
              <a:srgbClr val="020202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 rot="-2801764" flipH="1">
            <a:off x="-746482" y="5321155"/>
            <a:ext cx="8087983" cy="6662476"/>
          </a:xfrm>
          <a:custGeom>
            <a:avLst/>
            <a:gdLst/>
            <a:ahLst/>
            <a:cxnLst/>
            <a:rect l="l" t="t" r="r" b="b"/>
            <a:pathLst>
              <a:path w="8087983" h="6662476">
                <a:moveTo>
                  <a:pt x="8087983" y="0"/>
                </a:moveTo>
                <a:lnTo>
                  <a:pt x="0" y="0"/>
                </a:lnTo>
                <a:lnTo>
                  <a:pt x="0" y="6662476"/>
                </a:lnTo>
                <a:lnTo>
                  <a:pt x="8087983" y="6662476"/>
                </a:lnTo>
                <a:lnTo>
                  <a:pt x="8087983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8" name="Freeform 8"/>
          <p:cNvSpPr/>
          <p:nvPr/>
        </p:nvSpPr>
        <p:spPr>
          <a:xfrm>
            <a:off x="13404888" y="0"/>
            <a:ext cx="4655850" cy="1447932"/>
          </a:xfrm>
          <a:custGeom>
            <a:avLst/>
            <a:gdLst/>
            <a:ahLst/>
            <a:cxnLst/>
            <a:rect l="l" t="t" r="r" b="b"/>
            <a:pathLst>
              <a:path w="4655850" h="1447932">
                <a:moveTo>
                  <a:pt x="0" y="0"/>
                </a:moveTo>
                <a:lnTo>
                  <a:pt x="4655850" y="0"/>
                </a:lnTo>
                <a:lnTo>
                  <a:pt x="4655850" y="1447932"/>
                </a:lnTo>
                <a:lnTo>
                  <a:pt x="0" y="144793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1643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6206982" y="1713996"/>
            <a:ext cx="10804515" cy="3440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960"/>
              </a:lnSpc>
            </a:pPr>
            <a:r>
              <a:rPr lang="en-US" sz="12000">
                <a:solidFill>
                  <a:srgbClr val="000000"/>
                </a:solidFill>
                <a:latin typeface="Hatton Semi-Bold"/>
              </a:rPr>
              <a:t>SETEMBRO AMARELO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485665" y="4934377"/>
            <a:ext cx="8247148" cy="836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FFED00"/>
                </a:solidFill>
                <a:latin typeface="Agrandir Thin Italics"/>
              </a:rPr>
              <a:t>De Janeiro a Janeiro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609239" y="6886362"/>
            <a:ext cx="8247148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sz="3000">
                <a:solidFill>
                  <a:srgbClr val="020202"/>
                </a:solidFill>
                <a:latin typeface="Agrandir Thin"/>
              </a:rPr>
              <a:t>Antonia Fonseca </a:t>
            </a:r>
          </a:p>
          <a:p>
            <a:pPr algn="ctr">
              <a:lnSpc>
                <a:spcPts val="3390"/>
              </a:lnSpc>
            </a:pPr>
            <a:r>
              <a:rPr lang="en-US" sz="3000">
                <a:solidFill>
                  <a:srgbClr val="020202"/>
                </a:solidFill>
                <a:latin typeface="Agrandir Thin"/>
              </a:rPr>
              <a:t>Psicóloga CRP 11/19655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609239" y="8153283"/>
            <a:ext cx="8247148" cy="941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90"/>
              </a:lnSpc>
            </a:pPr>
            <a:r>
              <a:rPr lang="en-US" sz="3000">
                <a:solidFill>
                  <a:srgbClr val="020202"/>
                </a:solidFill>
                <a:latin typeface="Agrandir Thin"/>
              </a:rPr>
              <a:t>Francisco Matias</a:t>
            </a:r>
          </a:p>
          <a:p>
            <a:pPr algn="ctr">
              <a:lnSpc>
                <a:spcPts val="3390"/>
              </a:lnSpc>
            </a:pPr>
            <a:r>
              <a:rPr lang="en-US" sz="3000">
                <a:solidFill>
                  <a:srgbClr val="020202"/>
                </a:solidFill>
                <a:latin typeface="Agrandir Thin"/>
              </a:rPr>
              <a:t>Psicólogo CRP 11/ 18507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-7834577" flipV="1">
            <a:off x="-4280813" y="-1541886"/>
            <a:ext cx="12089910" cy="9959063"/>
          </a:xfrm>
          <a:custGeom>
            <a:avLst/>
            <a:gdLst/>
            <a:ahLst/>
            <a:cxnLst/>
            <a:rect l="l" t="t" r="r" b="b"/>
            <a:pathLst>
              <a:path w="12089910" h="9959063">
                <a:moveTo>
                  <a:pt x="0" y="9959064"/>
                </a:moveTo>
                <a:lnTo>
                  <a:pt x="12089909" y="9959064"/>
                </a:lnTo>
                <a:lnTo>
                  <a:pt x="12089909" y="0"/>
                </a:lnTo>
                <a:lnTo>
                  <a:pt x="0" y="0"/>
                </a:lnTo>
                <a:lnTo>
                  <a:pt x="0" y="9959064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313660" y="5394008"/>
            <a:ext cx="4047934" cy="4114800"/>
          </a:xfrm>
          <a:custGeom>
            <a:avLst/>
            <a:gdLst/>
            <a:ahLst/>
            <a:cxnLst/>
            <a:rect l="l" t="t" r="r" b="b"/>
            <a:pathLst>
              <a:path w="4047934" h="4114800">
                <a:moveTo>
                  <a:pt x="0" y="0"/>
                </a:moveTo>
                <a:lnTo>
                  <a:pt x="4047935" y="0"/>
                </a:lnTo>
                <a:lnTo>
                  <a:pt x="40479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6826398" y="1047750"/>
            <a:ext cx="10432902" cy="1146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6"/>
              </a:lnSpc>
            </a:pPr>
            <a:r>
              <a:rPr lang="en-US" sz="7700">
                <a:solidFill>
                  <a:srgbClr val="000000"/>
                </a:solidFill>
                <a:latin typeface="Hatton Semi-Bold"/>
              </a:rPr>
              <a:t>AUTOLESÃO 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810046" y="9026931"/>
            <a:ext cx="1449254" cy="96375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718776" y="3256671"/>
            <a:ext cx="10815897" cy="6085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Agrandir"/>
              </a:rPr>
              <a:t>Características que podem contribuir para autolesão:</a:t>
            </a:r>
          </a:p>
          <a:p>
            <a:pPr algn="just">
              <a:lnSpc>
                <a:spcPts val="5320"/>
              </a:lnSpc>
            </a:pPr>
            <a:endParaRPr lang="en-US" sz="3800">
              <a:solidFill>
                <a:srgbClr val="000000"/>
              </a:solidFill>
              <a:latin typeface="Agrandir"/>
            </a:endParaRPr>
          </a:p>
          <a:p>
            <a:pPr marL="820421" lvl="1" indent="-410210" algn="just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Agrandir"/>
              </a:rPr>
              <a:t>Insegurança </a:t>
            </a:r>
          </a:p>
          <a:p>
            <a:pPr marL="820421" lvl="1" indent="-410210" algn="just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Agrandir"/>
              </a:rPr>
              <a:t>Baixa autoestima </a:t>
            </a:r>
          </a:p>
          <a:p>
            <a:pPr marL="820421" lvl="1" indent="-410210" algn="just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Agrandir"/>
              </a:rPr>
              <a:t>Instabilidade emocional </a:t>
            </a:r>
          </a:p>
          <a:p>
            <a:pPr marL="820421" lvl="1" indent="-410210" algn="just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Agrandir"/>
              </a:rPr>
              <a:t>Impulsividade</a:t>
            </a:r>
          </a:p>
          <a:p>
            <a:pPr marL="820421" lvl="1" indent="-410210" algn="just">
              <a:lnSpc>
                <a:spcPts val="5320"/>
              </a:lnSpc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Agrandir"/>
              </a:rPr>
              <a:t>Influência (social)</a:t>
            </a:r>
          </a:p>
          <a:p>
            <a:pPr marL="820421" lvl="1" indent="-410210" algn="just">
              <a:lnSpc>
                <a:spcPts val="5320"/>
              </a:lnSpc>
              <a:spcBef>
                <a:spcPct val="0"/>
              </a:spcBef>
              <a:buFont typeface="Arial"/>
              <a:buChar char="•"/>
            </a:pPr>
            <a:r>
              <a:rPr lang="en-US" sz="3800">
                <a:solidFill>
                  <a:srgbClr val="000000"/>
                </a:solidFill>
                <a:latin typeface="Agrandir"/>
              </a:rPr>
              <a:t>Histórico na infância 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6202553" y="0"/>
            <a:ext cx="1028700" cy="10287000"/>
            <a:chOff x="0" y="0"/>
            <a:chExt cx="27093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19B0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31253" y="0"/>
            <a:ext cx="1056747" cy="10287000"/>
            <a:chOff x="0" y="0"/>
            <a:chExt cx="278320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8320" cy="2709333"/>
            </a:xfrm>
            <a:custGeom>
              <a:avLst/>
              <a:gdLst/>
              <a:ahLst/>
              <a:cxnLst/>
              <a:rect l="l" t="t" r="r" b="b"/>
              <a:pathLst>
                <a:path w="278320" h="2709333">
                  <a:moveTo>
                    <a:pt x="0" y="0"/>
                  </a:moveTo>
                  <a:lnTo>
                    <a:pt x="278320" y="0"/>
                  </a:lnTo>
                  <a:lnTo>
                    <a:pt x="27832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B719"/>
            </a:solidFill>
            <a:ln cap="sq">
              <a:noFill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792568" y="3671138"/>
            <a:ext cx="12682997" cy="4895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71550" lvl="1" indent="-485775" algn="just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Agrandir"/>
              </a:rPr>
              <a:t>Segure cubos de gelos contra o lugar que você sentiu vontade de machucar </a:t>
            </a:r>
          </a:p>
          <a:p>
            <a:pPr marL="971550" lvl="1" indent="-485775" algn="just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Agrandir"/>
              </a:rPr>
              <a:t>Tome um banho frio </a:t>
            </a:r>
          </a:p>
          <a:p>
            <a:pPr marL="971550" lvl="1" indent="-485775" algn="just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Agrandir"/>
              </a:rPr>
              <a:t>Respiração</a:t>
            </a:r>
          </a:p>
          <a:p>
            <a:pPr marL="971550" lvl="1" indent="-485775" algn="just">
              <a:lnSpc>
                <a:spcPts val="6299"/>
              </a:lnSpc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Agrandir"/>
              </a:rPr>
              <a:t>Ligue para alguém ou converse  </a:t>
            </a:r>
          </a:p>
          <a:p>
            <a:pPr marL="971550" lvl="1" indent="-485775" algn="just">
              <a:lnSpc>
                <a:spcPts val="6299"/>
              </a:lnSpc>
              <a:spcBef>
                <a:spcPct val="0"/>
              </a:spcBef>
              <a:buFont typeface="Arial"/>
              <a:buChar char="•"/>
            </a:pPr>
            <a:r>
              <a:rPr lang="en-US" sz="4500">
                <a:solidFill>
                  <a:srgbClr val="000000"/>
                </a:solidFill>
                <a:latin typeface="Agrandir"/>
              </a:rPr>
              <a:t>Peça ajuda profissional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92568" y="2788784"/>
            <a:ext cx="12996941" cy="661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04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Hatton Bold"/>
              </a:rPr>
              <a:t>DICAS PARA SE ACALMAR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356607" y="1047750"/>
            <a:ext cx="10432902" cy="1146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6"/>
              </a:lnSpc>
            </a:pPr>
            <a:r>
              <a:rPr lang="en-US" sz="7700">
                <a:solidFill>
                  <a:srgbClr val="000000"/>
                </a:solidFill>
                <a:latin typeface="Hatton Semi-Bold"/>
              </a:rPr>
              <a:t>AUTOLESÃO 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pt-BR" dirty="0"/>
          </a:p>
        </p:txBody>
      </p:sp>
      <p:grpSp>
        <p:nvGrpSpPr>
          <p:cNvPr id="3" name="Group 3"/>
          <p:cNvGrpSpPr/>
          <p:nvPr/>
        </p:nvGrpSpPr>
        <p:grpSpPr>
          <a:xfrm>
            <a:off x="16202553" y="0"/>
            <a:ext cx="1028700" cy="10287000"/>
            <a:chOff x="0" y="0"/>
            <a:chExt cx="27093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19B0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31253" y="0"/>
            <a:ext cx="1056747" cy="10287000"/>
            <a:chOff x="0" y="0"/>
            <a:chExt cx="278320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8320" cy="2709333"/>
            </a:xfrm>
            <a:custGeom>
              <a:avLst/>
              <a:gdLst/>
              <a:ahLst/>
              <a:cxnLst/>
              <a:rect l="l" t="t" r="r" b="b"/>
              <a:pathLst>
                <a:path w="278320" h="2709333">
                  <a:moveTo>
                    <a:pt x="0" y="0"/>
                  </a:moveTo>
                  <a:lnTo>
                    <a:pt x="278320" y="0"/>
                  </a:lnTo>
                  <a:lnTo>
                    <a:pt x="27832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B719"/>
            </a:solidFill>
            <a:ln cap="sq">
              <a:noFill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106588" y="652585"/>
            <a:ext cx="12996941" cy="1706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719"/>
              </a:lnSpc>
              <a:spcBef>
                <a:spcPct val="0"/>
              </a:spcBef>
            </a:pPr>
            <a:r>
              <a:rPr lang="en-US" sz="4800">
                <a:solidFill>
                  <a:srgbClr val="000000"/>
                </a:solidFill>
                <a:latin typeface="Hatton Ultra-Bold"/>
              </a:rPr>
              <a:t>O QUE FAZER SE UMA PESSOA TIVER EM RISCO DE SUICÍDIO 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31359" y="2688984"/>
            <a:ext cx="14074829" cy="6627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38088" lvl="1" indent="-742950" algn="just">
              <a:lnSpc>
                <a:spcPts val="5197"/>
              </a:lnSpc>
              <a:buFont typeface="+mj-lt"/>
              <a:buAutoNum type="arabicPeriod"/>
            </a:pPr>
            <a:r>
              <a:rPr lang="en-US" sz="3660" dirty="0">
                <a:solidFill>
                  <a:srgbClr val="000000"/>
                </a:solidFill>
                <a:latin typeface="Agrandir"/>
              </a:rPr>
              <a:t>Se </a:t>
            </a:r>
            <a:r>
              <a:rPr lang="en-US" sz="3660" dirty="0" err="1">
                <a:solidFill>
                  <a:srgbClr val="000000"/>
                </a:solidFill>
                <a:latin typeface="Agrandir"/>
              </a:rPr>
              <a:t>perceba</a:t>
            </a:r>
            <a:r>
              <a:rPr lang="en-US" sz="3660" dirty="0">
                <a:solidFill>
                  <a:srgbClr val="000000"/>
                </a:solidFill>
                <a:latin typeface="Agrandir"/>
              </a:rPr>
              <a:t>;</a:t>
            </a:r>
          </a:p>
          <a:p>
            <a:pPr marL="1138088" lvl="1" indent="-742950" algn="just">
              <a:lnSpc>
                <a:spcPts val="5197"/>
              </a:lnSpc>
              <a:buFont typeface="+mj-lt"/>
              <a:buAutoNum type="arabicPeriod"/>
            </a:pPr>
            <a:r>
              <a:rPr lang="en-US" sz="3660" dirty="0">
                <a:solidFill>
                  <a:srgbClr val="000000"/>
                </a:solidFill>
                <a:latin typeface="Agrandir"/>
              </a:rPr>
              <a:t> </a:t>
            </a:r>
            <a:r>
              <a:rPr lang="en-US" sz="3660" dirty="0" err="1">
                <a:solidFill>
                  <a:srgbClr val="000000"/>
                </a:solidFill>
                <a:latin typeface="Agrandir"/>
              </a:rPr>
              <a:t>Não</a:t>
            </a:r>
            <a:r>
              <a:rPr lang="en-US" sz="3660" dirty="0">
                <a:solidFill>
                  <a:srgbClr val="000000"/>
                </a:solidFill>
                <a:latin typeface="Agrandir"/>
              </a:rPr>
              <a:t> </a:t>
            </a:r>
            <a:r>
              <a:rPr lang="en-US" sz="3660" dirty="0" err="1">
                <a:solidFill>
                  <a:srgbClr val="000000"/>
                </a:solidFill>
                <a:latin typeface="Agrandir"/>
              </a:rPr>
              <a:t>julgue</a:t>
            </a:r>
            <a:r>
              <a:rPr lang="en-US" sz="3660" dirty="0">
                <a:solidFill>
                  <a:srgbClr val="000000"/>
                </a:solidFill>
                <a:latin typeface="Agrandir"/>
              </a:rPr>
              <a:t>;</a:t>
            </a:r>
          </a:p>
          <a:p>
            <a:pPr marL="1138088" lvl="1" indent="-742950" algn="just">
              <a:lnSpc>
                <a:spcPts val="5197"/>
              </a:lnSpc>
              <a:buFont typeface="+mj-lt"/>
              <a:buAutoNum type="arabicPeriod"/>
            </a:pPr>
            <a:r>
              <a:rPr lang="en-US" sz="3660" dirty="0" err="1">
                <a:solidFill>
                  <a:srgbClr val="000000"/>
                </a:solidFill>
                <a:latin typeface="Agrandir"/>
              </a:rPr>
              <a:t>Ouça</a:t>
            </a:r>
            <a:r>
              <a:rPr lang="en-US" sz="3660" dirty="0">
                <a:solidFill>
                  <a:srgbClr val="000000"/>
                </a:solidFill>
                <a:latin typeface="Agrandir"/>
              </a:rPr>
              <a:t>; </a:t>
            </a:r>
          </a:p>
          <a:p>
            <a:pPr marL="1138088" lvl="1" indent="-742950" algn="just">
              <a:lnSpc>
                <a:spcPts val="5197"/>
              </a:lnSpc>
              <a:buFont typeface="+mj-lt"/>
              <a:buAutoNum type="arabicPeriod"/>
            </a:pPr>
            <a:r>
              <a:rPr lang="en-US" sz="3660" dirty="0">
                <a:solidFill>
                  <a:srgbClr val="000000"/>
                </a:solidFill>
                <a:latin typeface="Agrandir"/>
              </a:rPr>
              <a:t> </a:t>
            </a:r>
            <a:r>
              <a:rPr lang="en-US" sz="3660" dirty="0" err="1">
                <a:solidFill>
                  <a:srgbClr val="000000"/>
                </a:solidFill>
                <a:latin typeface="Agrandir"/>
              </a:rPr>
              <a:t>Valide</a:t>
            </a:r>
            <a:r>
              <a:rPr lang="en-US" sz="3660" dirty="0">
                <a:solidFill>
                  <a:srgbClr val="000000"/>
                </a:solidFill>
                <a:latin typeface="Agrandir"/>
              </a:rPr>
              <a:t>;</a:t>
            </a:r>
          </a:p>
          <a:p>
            <a:pPr marL="1138088" lvl="1" indent="-742950" algn="just">
              <a:lnSpc>
                <a:spcPts val="5197"/>
              </a:lnSpc>
              <a:buFont typeface="+mj-lt"/>
              <a:buAutoNum type="arabicPeriod"/>
            </a:pPr>
            <a:r>
              <a:rPr lang="en-US" sz="3660" dirty="0" err="1">
                <a:solidFill>
                  <a:srgbClr val="000000"/>
                </a:solidFill>
                <a:latin typeface="Agrandir"/>
              </a:rPr>
              <a:t>Ofereça</a:t>
            </a:r>
            <a:r>
              <a:rPr lang="en-US" sz="3660" dirty="0">
                <a:solidFill>
                  <a:srgbClr val="000000"/>
                </a:solidFill>
                <a:latin typeface="Agrandir"/>
              </a:rPr>
              <a:t> </a:t>
            </a:r>
            <a:r>
              <a:rPr lang="en-US" sz="3660" dirty="0" err="1">
                <a:solidFill>
                  <a:srgbClr val="000000"/>
                </a:solidFill>
                <a:latin typeface="Agrandir"/>
              </a:rPr>
              <a:t>ajuda</a:t>
            </a:r>
            <a:r>
              <a:rPr lang="en-US" sz="3660" dirty="0">
                <a:solidFill>
                  <a:srgbClr val="000000"/>
                </a:solidFill>
                <a:latin typeface="Agrandir"/>
              </a:rPr>
              <a:t> e </a:t>
            </a:r>
            <a:r>
              <a:rPr lang="en-US" sz="3660" dirty="0" err="1">
                <a:solidFill>
                  <a:srgbClr val="000000"/>
                </a:solidFill>
                <a:latin typeface="Agrandir"/>
              </a:rPr>
              <a:t>encaminhe</a:t>
            </a:r>
            <a:r>
              <a:rPr lang="en-US" sz="3660" dirty="0">
                <a:solidFill>
                  <a:srgbClr val="000000"/>
                </a:solidFill>
                <a:latin typeface="Agrandir"/>
              </a:rPr>
              <a:t>; </a:t>
            </a:r>
          </a:p>
          <a:p>
            <a:pPr marL="1138088" lvl="1" indent="-742950" algn="just">
              <a:lnSpc>
                <a:spcPts val="5197"/>
              </a:lnSpc>
              <a:buFont typeface="+mj-lt"/>
              <a:buAutoNum type="arabicPeriod"/>
            </a:pPr>
            <a:r>
              <a:rPr lang="en-US" sz="3660" dirty="0">
                <a:solidFill>
                  <a:srgbClr val="000000"/>
                </a:solidFill>
                <a:latin typeface="Agrandir"/>
              </a:rPr>
              <a:t>Se </a:t>
            </a:r>
            <a:r>
              <a:rPr lang="en-US" sz="3660" dirty="0" err="1">
                <a:solidFill>
                  <a:srgbClr val="000000"/>
                </a:solidFill>
                <a:latin typeface="Agrandir"/>
              </a:rPr>
              <a:t>você</a:t>
            </a:r>
            <a:r>
              <a:rPr lang="en-US" sz="3660" dirty="0">
                <a:solidFill>
                  <a:srgbClr val="000000"/>
                </a:solidFill>
                <a:latin typeface="Agrandir"/>
              </a:rPr>
              <a:t> </a:t>
            </a:r>
            <a:r>
              <a:rPr lang="en-US" sz="3660" dirty="0" err="1">
                <a:solidFill>
                  <a:srgbClr val="000000"/>
                </a:solidFill>
                <a:latin typeface="Agrandir"/>
              </a:rPr>
              <a:t>acha</a:t>
            </a:r>
            <a:r>
              <a:rPr lang="en-US" sz="3660" dirty="0">
                <a:solidFill>
                  <a:srgbClr val="000000"/>
                </a:solidFill>
                <a:latin typeface="Agrandir"/>
              </a:rPr>
              <a:t> que </a:t>
            </a:r>
            <a:r>
              <a:rPr lang="en-US" sz="3660" dirty="0" err="1">
                <a:solidFill>
                  <a:srgbClr val="000000"/>
                </a:solidFill>
                <a:latin typeface="Agrandir"/>
              </a:rPr>
              <a:t>essa</a:t>
            </a:r>
            <a:r>
              <a:rPr lang="en-US" sz="3660" dirty="0">
                <a:solidFill>
                  <a:srgbClr val="000000"/>
                </a:solidFill>
                <a:latin typeface="Agrandir"/>
              </a:rPr>
              <a:t> </a:t>
            </a:r>
            <a:r>
              <a:rPr lang="en-US" sz="3660" dirty="0" err="1">
                <a:solidFill>
                  <a:srgbClr val="000000"/>
                </a:solidFill>
                <a:latin typeface="Agrandir"/>
              </a:rPr>
              <a:t>pessoa</a:t>
            </a:r>
            <a:r>
              <a:rPr lang="en-US" sz="3660" dirty="0">
                <a:solidFill>
                  <a:srgbClr val="000000"/>
                </a:solidFill>
                <a:latin typeface="Agrandir"/>
              </a:rPr>
              <a:t> </a:t>
            </a:r>
            <a:r>
              <a:rPr lang="en-US" sz="3660" dirty="0" err="1">
                <a:solidFill>
                  <a:srgbClr val="000000"/>
                </a:solidFill>
                <a:latin typeface="Agrandir"/>
              </a:rPr>
              <a:t>está</a:t>
            </a:r>
            <a:r>
              <a:rPr lang="en-US" sz="3660" dirty="0">
                <a:solidFill>
                  <a:srgbClr val="000000"/>
                </a:solidFill>
                <a:latin typeface="Agrandir"/>
              </a:rPr>
              <a:t> </a:t>
            </a:r>
            <a:r>
              <a:rPr lang="en-US" sz="3660" dirty="0" err="1">
                <a:solidFill>
                  <a:srgbClr val="000000"/>
                </a:solidFill>
                <a:latin typeface="Agrandir"/>
              </a:rPr>
              <a:t>em</a:t>
            </a:r>
            <a:r>
              <a:rPr lang="en-US" sz="3660" dirty="0">
                <a:solidFill>
                  <a:srgbClr val="000000"/>
                </a:solidFill>
                <a:latin typeface="Agrandir"/>
              </a:rPr>
              <a:t> </a:t>
            </a:r>
            <a:r>
              <a:rPr lang="en-US" sz="3660" dirty="0" err="1">
                <a:solidFill>
                  <a:srgbClr val="000000"/>
                </a:solidFill>
                <a:latin typeface="Agrandir"/>
              </a:rPr>
              <a:t>perigo</a:t>
            </a:r>
            <a:r>
              <a:rPr lang="en-US" sz="3660" dirty="0">
                <a:solidFill>
                  <a:srgbClr val="000000"/>
                </a:solidFill>
                <a:latin typeface="Agrandir"/>
              </a:rPr>
              <a:t> </a:t>
            </a:r>
            <a:r>
              <a:rPr lang="en-US" sz="3660" dirty="0" err="1">
                <a:solidFill>
                  <a:srgbClr val="000000"/>
                </a:solidFill>
                <a:latin typeface="Agrandir"/>
              </a:rPr>
              <a:t>imediato</a:t>
            </a:r>
            <a:r>
              <a:rPr lang="en-US" sz="3660" dirty="0">
                <a:solidFill>
                  <a:srgbClr val="000000"/>
                </a:solidFill>
                <a:latin typeface="Agrandir"/>
              </a:rPr>
              <a:t> </a:t>
            </a:r>
            <a:r>
              <a:rPr lang="en-US" sz="3660" dirty="0" err="1">
                <a:solidFill>
                  <a:srgbClr val="000000"/>
                </a:solidFill>
                <a:latin typeface="Agrandir"/>
              </a:rPr>
              <a:t>não</a:t>
            </a:r>
            <a:r>
              <a:rPr lang="en-US" sz="3660" dirty="0">
                <a:solidFill>
                  <a:srgbClr val="000000"/>
                </a:solidFill>
                <a:latin typeface="Agrandir"/>
              </a:rPr>
              <a:t> a </a:t>
            </a:r>
            <a:r>
              <a:rPr lang="en-US" sz="3660" dirty="0" err="1">
                <a:solidFill>
                  <a:srgbClr val="000000"/>
                </a:solidFill>
                <a:latin typeface="Agrandir"/>
              </a:rPr>
              <a:t>deixe</a:t>
            </a:r>
            <a:r>
              <a:rPr lang="en-US" sz="3660" dirty="0">
                <a:solidFill>
                  <a:srgbClr val="000000"/>
                </a:solidFill>
                <a:latin typeface="Agrandir"/>
              </a:rPr>
              <a:t> </a:t>
            </a:r>
            <a:r>
              <a:rPr lang="en-US" sz="3660" dirty="0" err="1">
                <a:solidFill>
                  <a:srgbClr val="000000"/>
                </a:solidFill>
                <a:latin typeface="Agrandir"/>
              </a:rPr>
              <a:t>sozinha</a:t>
            </a:r>
            <a:r>
              <a:rPr lang="en-US" sz="3660" dirty="0">
                <a:solidFill>
                  <a:srgbClr val="000000"/>
                </a:solidFill>
                <a:latin typeface="Agrandir"/>
              </a:rPr>
              <a:t> e </a:t>
            </a:r>
            <a:r>
              <a:rPr lang="en-US" sz="3660" dirty="0" err="1">
                <a:solidFill>
                  <a:srgbClr val="000000"/>
                </a:solidFill>
                <a:latin typeface="Agrandir"/>
              </a:rPr>
              <a:t>ligue</a:t>
            </a:r>
            <a:r>
              <a:rPr lang="en-US" sz="3660" dirty="0">
                <a:solidFill>
                  <a:srgbClr val="000000"/>
                </a:solidFill>
                <a:latin typeface="Agrandir"/>
              </a:rPr>
              <a:t> para </a:t>
            </a:r>
            <a:r>
              <a:rPr lang="en-US" sz="3660" dirty="0" err="1">
                <a:solidFill>
                  <a:srgbClr val="000000"/>
                </a:solidFill>
                <a:latin typeface="Agrandir"/>
              </a:rPr>
              <a:t>serviços</a:t>
            </a:r>
            <a:r>
              <a:rPr lang="en-US" sz="3660" dirty="0">
                <a:solidFill>
                  <a:srgbClr val="000000"/>
                </a:solidFill>
                <a:latin typeface="Agrandir"/>
              </a:rPr>
              <a:t> de </a:t>
            </a:r>
            <a:r>
              <a:rPr lang="en-US" sz="3660" dirty="0" err="1">
                <a:solidFill>
                  <a:srgbClr val="000000"/>
                </a:solidFill>
                <a:latin typeface="Agrandir"/>
              </a:rPr>
              <a:t>emergência</a:t>
            </a:r>
            <a:r>
              <a:rPr lang="en-US" sz="3660" dirty="0">
                <a:solidFill>
                  <a:srgbClr val="000000"/>
                </a:solidFill>
                <a:latin typeface="Agrandir"/>
              </a:rPr>
              <a:t>, </a:t>
            </a:r>
            <a:r>
              <a:rPr lang="en-US" sz="3660" dirty="0" err="1">
                <a:solidFill>
                  <a:srgbClr val="000000"/>
                </a:solidFill>
                <a:latin typeface="Agrandir"/>
              </a:rPr>
              <a:t>ainda</a:t>
            </a:r>
            <a:r>
              <a:rPr lang="en-US" sz="3660" dirty="0">
                <a:solidFill>
                  <a:srgbClr val="000000"/>
                </a:solidFill>
                <a:latin typeface="Agrandir"/>
              </a:rPr>
              <a:t>, </a:t>
            </a:r>
            <a:r>
              <a:rPr lang="en-US" sz="3660" dirty="0" err="1">
                <a:solidFill>
                  <a:srgbClr val="000000"/>
                </a:solidFill>
                <a:latin typeface="Agrandir"/>
              </a:rPr>
              <a:t>remova</a:t>
            </a:r>
            <a:r>
              <a:rPr lang="en-US" sz="3660" dirty="0">
                <a:solidFill>
                  <a:srgbClr val="000000"/>
                </a:solidFill>
                <a:latin typeface="Agrandir"/>
              </a:rPr>
              <a:t> </a:t>
            </a:r>
            <a:r>
              <a:rPr lang="en-US" sz="3660" dirty="0" err="1">
                <a:solidFill>
                  <a:srgbClr val="000000"/>
                </a:solidFill>
                <a:latin typeface="Agrandir"/>
              </a:rPr>
              <a:t>todos</a:t>
            </a:r>
            <a:r>
              <a:rPr lang="en-US" sz="3660" dirty="0">
                <a:solidFill>
                  <a:srgbClr val="000000"/>
                </a:solidFill>
                <a:latin typeface="Agrandir"/>
              </a:rPr>
              <a:t> </a:t>
            </a:r>
            <a:r>
              <a:rPr lang="en-US" sz="3660" dirty="0" err="1">
                <a:solidFill>
                  <a:srgbClr val="000000"/>
                </a:solidFill>
                <a:latin typeface="Agrandir"/>
              </a:rPr>
              <a:t>os</a:t>
            </a:r>
            <a:r>
              <a:rPr lang="en-US" sz="3660" dirty="0">
                <a:solidFill>
                  <a:srgbClr val="000000"/>
                </a:solidFill>
                <a:latin typeface="Agrandir"/>
              </a:rPr>
              <a:t> </a:t>
            </a:r>
            <a:r>
              <a:rPr lang="en-US" sz="3660" dirty="0" err="1">
                <a:solidFill>
                  <a:srgbClr val="000000"/>
                </a:solidFill>
                <a:latin typeface="Agrandir"/>
              </a:rPr>
              <a:t>meios</a:t>
            </a:r>
            <a:r>
              <a:rPr lang="en-US" sz="3660" dirty="0">
                <a:solidFill>
                  <a:srgbClr val="000000"/>
                </a:solidFill>
                <a:latin typeface="Agrandir"/>
              </a:rPr>
              <a:t> que a </a:t>
            </a:r>
            <a:r>
              <a:rPr lang="en-US" sz="3660" dirty="0" err="1">
                <a:solidFill>
                  <a:srgbClr val="000000"/>
                </a:solidFill>
                <a:latin typeface="Agrandir"/>
              </a:rPr>
              <a:t>pessoa</a:t>
            </a:r>
            <a:r>
              <a:rPr lang="en-US" sz="3660" dirty="0">
                <a:solidFill>
                  <a:srgbClr val="000000"/>
                </a:solidFill>
                <a:latin typeface="Agrandir"/>
              </a:rPr>
              <a:t> </a:t>
            </a:r>
            <a:r>
              <a:rPr lang="en-US" sz="3660" dirty="0" err="1">
                <a:solidFill>
                  <a:srgbClr val="000000"/>
                </a:solidFill>
                <a:latin typeface="Agrandir"/>
              </a:rPr>
              <a:t>possa</a:t>
            </a:r>
            <a:r>
              <a:rPr lang="en-US" sz="3660" dirty="0">
                <a:solidFill>
                  <a:srgbClr val="000000"/>
                </a:solidFill>
                <a:latin typeface="Agrandir"/>
              </a:rPr>
              <a:t> </a:t>
            </a:r>
            <a:r>
              <a:rPr lang="en-US" sz="3660" dirty="0" err="1">
                <a:solidFill>
                  <a:srgbClr val="000000"/>
                </a:solidFill>
                <a:latin typeface="Agrandir"/>
              </a:rPr>
              <a:t>provocar</a:t>
            </a:r>
            <a:r>
              <a:rPr lang="en-US" sz="3660" dirty="0">
                <a:solidFill>
                  <a:srgbClr val="000000"/>
                </a:solidFill>
                <a:latin typeface="Agrandir"/>
              </a:rPr>
              <a:t> a </a:t>
            </a:r>
            <a:r>
              <a:rPr lang="en-US" sz="3660" dirty="0" err="1">
                <a:solidFill>
                  <a:srgbClr val="000000"/>
                </a:solidFill>
                <a:latin typeface="Agrandir"/>
              </a:rPr>
              <a:t>própria</a:t>
            </a:r>
            <a:r>
              <a:rPr lang="en-US" sz="3660" dirty="0">
                <a:solidFill>
                  <a:srgbClr val="000000"/>
                </a:solidFill>
                <a:latin typeface="Agrandir"/>
              </a:rPr>
              <a:t> </a:t>
            </a:r>
            <a:r>
              <a:rPr lang="en-US" sz="3660" dirty="0" err="1">
                <a:solidFill>
                  <a:srgbClr val="000000"/>
                </a:solidFill>
                <a:latin typeface="Agrandir"/>
              </a:rPr>
              <a:t>morte</a:t>
            </a:r>
            <a:r>
              <a:rPr lang="en-US" sz="3660" dirty="0">
                <a:solidFill>
                  <a:srgbClr val="000000"/>
                </a:solidFill>
                <a:latin typeface="Agrandir"/>
              </a:rPr>
              <a:t>;</a:t>
            </a:r>
          </a:p>
          <a:p>
            <a:pPr algn="just">
              <a:lnSpc>
                <a:spcPts val="5197"/>
              </a:lnSpc>
            </a:pPr>
            <a:r>
              <a:rPr lang="en-US" sz="3660" dirty="0">
                <a:solidFill>
                  <a:srgbClr val="000000"/>
                </a:solidFill>
                <a:latin typeface="Agrandir"/>
              </a:rPr>
              <a:t>   7. </a:t>
            </a:r>
            <a:r>
              <a:rPr lang="en-US" sz="3660" dirty="0" err="1">
                <a:solidFill>
                  <a:srgbClr val="000000"/>
                </a:solidFill>
                <a:latin typeface="Agrandir"/>
              </a:rPr>
              <a:t>Cuide</a:t>
            </a:r>
            <a:r>
              <a:rPr lang="en-US" sz="3660" dirty="0">
                <a:solidFill>
                  <a:srgbClr val="000000"/>
                </a:solidFill>
                <a:latin typeface="Agrandir"/>
              </a:rPr>
              <a:t> de </a:t>
            </a:r>
            <a:r>
              <a:rPr lang="en-US" sz="3660" dirty="0" err="1">
                <a:solidFill>
                  <a:srgbClr val="000000"/>
                </a:solidFill>
                <a:latin typeface="Agrandir"/>
              </a:rPr>
              <a:t>você</a:t>
            </a:r>
            <a:r>
              <a:rPr lang="en-US" sz="3660" dirty="0">
                <a:solidFill>
                  <a:srgbClr val="000000"/>
                </a:solidFill>
                <a:latin typeface="Agrandir"/>
              </a:rPr>
              <a:t> </a:t>
            </a:r>
            <a:r>
              <a:rPr lang="en-US" sz="3660" dirty="0" err="1">
                <a:solidFill>
                  <a:srgbClr val="000000"/>
                </a:solidFill>
                <a:latin typeface="Agrandir"/>
              </a:rPr>
              <a:t>também</a:t>
            </a:r>
            <a:r>
              <a:rPr lang="en-US" sz="3660" dirty="0">
                <a:solidFill>
                  <a:srgbClr val="000000"/>
                </a:solidFill>
                <a:latin typeface="Agrandir"/>
              </a:rPr>
              <a:t>.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6202553" y="0"/>
            <a:ext cx="1028700" cy="10287000"/>
            <a:chOff x="0" y="0"/>
            <a:chExt cx="27093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19B0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31253" y="0"/>
            <a:ext cx="1056747" cy="10287000"/>
            <a:chOff x="0" y="0"/>
            <a:chExt cx="278320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8320" cy="2709333"/>
            </a:xfrm>
            <a:custGeom>
              <a:avLst/>
              <a:gdLst/>
              <a:ahLst/>
              <a:cxnLst/>
              <a:rect l="l" t="t" r="r" b="b"/>
              <a:pathLst>
                <a:path w="278320" h="2709333">
                  <a:moveTo>
                    <a:pt x="0" y="0"/>
                  </a:moveTo>
                  <a:lnTo>
                    <a:pt x="278320" y="0"/>
                  </a:lnTo>
                  <a:lnTo>
                    <a:pt x="27832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B719"/>
            </a:solidFill>
            <a:ln cap="sq">
              <a:noFill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106588" y="838200"/>
            <a:ext cx="12996941" cy="1194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240"/>
              </a:lnSpc>
              <a:spcBef>
                <a:spcPct val="0"/>
              </a:spcBef>
            </a:pPr>
            <a:r>
              <a:rPr lang="en-US" sz="6600">
                <a:solidFill>
                  <a:srgbClr val="000000"/>
                </a:solidFill>
                <a:latin typeface="Hatton Ultra-Bold"/>
              </a:rPr>
              <a:t>MEIOS DE AJUDA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417056" y="3274243"/>
            <a:ext cx="12686473" cy="3999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20"/>
              </a:lnSpc>
            </a:pPr>
            <a:r>
              <a:rPr lang="en-US" sz="3800" dirty="0" err="1">
                <a:solidFill>
                  <a:srgbClr val="000000"/>
                </a:solidFill>
                <a:latin typeface="Arimo"/>
              </a:rPr>
              <a:t>Centros</a:t>
            </a:r>
            <a:r>
              <a:rPr lang="en-US" sz="3800" dirty="0">
                <a:solidFill>
                  <a:srgbClr val="000000"/>
                </a:solidFill>
                <a:latin typeface="Arimo"/>
              </a:rPr>
              <a:t> de </a:t>
            </a:r>
            <a:r>
              <a:rPr lang="en-US" sz="3800" dirty="0" err="1">
                <a:solidFill>
                  <a:srgbClr val="000000"/>
                </a:solidFill>
                <a:latin typeface="Arimo"/>
              </a:rPr>
              <a:t>saúde</a:t>
            </a:r>
            <a:r>
              <a:rPr lang="en-US" sz="3800" dirty="0">
                <a:solidFill>
                  <a:srgbClr val="000000"/>
                </a:solidFill>
                <a:latin typeface="Arimo"/>
              </a:rPr>
              <a:t> </a:t>
            </a:r>
          </a:p>
          <a:p>
            <a:pPr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Arimo"/>
              </a:rPr>
              <a:t>UBS, CAPS, </a:t>
            </a:r>
            <a:r>
              <a:rPr lang="en-US" sz="3800" dirty="0" err="1">
                <a:solidFill>
                  <a:srgbClr val="000000"/>
                </a:solidFill>
                <a:latin typeface="Arimo"/>
              </a:rPr>
              <a:t>serviços</a:t>
            </a:r>
            <a:r>
              <a:rPr lang="en-US" sz="3800" dirty="0">
                <a:solidFill>
                  <a:srgbClr val="000000"/>
                </a:solidFill>
                <a:latin typeface="Arimo"/>
              </a:rPr>
              <a:t> de </a:t>
            </a:r>
            <a:r>
              <a:rPr lang="en-US" sz="3800" dirty="0" err="1">
                <a:solidFill>
                  <a:srgbClr val="000000"/>
                </a:solidFill>
                <a:latin typeface="Arimo"/>
              </a:rPr>
              <a:t>Emergência</a:t>
            </a:r>
            <a:r>
              <a:rPr lang="en-US" sz="3800" dirty="0">
                <a:solidFill>
                  <a:srgbClr val="000000"/>
                </a:solidFill>
                <a:latin typeface="Arimo"/>
              </a:rPr>
              <a:t> e </a:t>
            </a:r>
            <a:r>
              <a:rPr lang="en-US" sz="3800" dirty="0" err="1">
                <a:solidFill>
                  <a:srgbClr val="000000"/>
                </a:solidFill>
                <a:latin typeface="Arimo"/>
              </a:rPr>
              <a:t>Urgência</a:t>
            </a:r>
            <a:r>
              <a:rPr lang="en-US" sz="3800" dirty="0">
                <a:solidFill>
                  <a:srgbClr val="000000"/>
                </a:solidFill>
                <a:latin typeface="Arimo"/>
              </a:rPr>
              <a:t> </a:t>
            </a:r>
            <a:r>
              <a:rPr lang="en-US" sz="3800" dirty="0" err="1">
                <a:solidFill>
                  <a:srgbClr val="000000"/>
                </a:solidFill>
                <a:latin typeface="Arimo"/>
              </a:rPr>
              <a:t>como</a:t>
            </a:r>
            <a:r>
              <a:rPr lang="en-US" sz="3800" dirty="0">
                <a:solidFill>
                  <a:srgbClr val="000000"/>
                </a:solidFill>
                <a:latin typeface="Arimo"/>
              </a:rPr>
              <a:t> UPA, SAMU e </a:t>
            </a:r>
            <a:r>
              <a:rPr lang="en-US" sz="3800" dirty="0" err="1">
                <a:solidFill>
                  <a:srgbClr val="000000"/>
                </a:solidFill>
                <a:latin typeface="Arimo"/>
              </a:rPr>
              <a:t>Hospitais</a:t>
            </a:r>
            <a:r>
              <a:rPr lang="en-US" sz="3800" dirty="0">
                <a:solidFill>
                  <a:srgbClr val="000000"/>
                </a:solidFill>
                <a:latin typeface="Arimo"/>
              </a:rPr>
              <a:t>; </a:t>
            </a:r>
          </a:p>
          <a:p>
            <a:pPr>
              <a:lnSpc>
                <a:spcPts val="5320"/>
              </a:lnSpc>
            </a:pPr>
            <a:endParaRPr lang="en-US" sz="3800" dirty="0">
              <a:solidFill>
                <a:srgbClr val="000000"/>
              </a:solidFill>
              <a:latin typeface="Arimo"/>
            </a:endParaRPr>
          </a:p>
          <a:p>
            <a:pPr>
              <a:lnSpc>
                <a:spcPts val="5320"/>
              </a:lnSpc>
            </a:pPr>
            <a:r>
              <a:rPr lang="en-US" sz="3800" dirty="0">
                <a:solidFill>
                  <a:srgbClr val="000000"/>
                </a:solidFill>
                <a:latin typeface="Arimo"/>
              </a:rPr>
              <a:t>Centro de </a:t>
            </a:r>
            <a:r>
              <a:rPr lang="en-US" sz="3800" dirty="0" err="1">
                <a:solidFill>
                  <a:srgbClr val="000000"/>
                </a:solidFill>
                <a:latin typeface="Arimo"/>
              </a:rPr>
              <a:t>Valorização</a:t>
            </a:r>
            <a:r>
              <a:rPr lang="en-US" sz="3800" dirty="0">
                <a:solidFill>
                  <a:srgbClr val="000000"/>
                </a:solidFill>
                <a:latin typeface="Arimo"/>
              </a:rPr>
              <a:t> da Vida (CVV) - Ligue 188</a:t>
            </a:r>
          </a:p>
          <a:p>
            <a:pPr>
              <a:lnSpc>
                <a:spcPts val="5320"/>
              </a:lnSpc>
              <a:spcBef>
                <a:spcPct val="0"/>
              </a:spcBef>
            </a:pPr>
            <a:r>
              <a:rPr lang="en-US" sz="3800" dirty="0">
                <a:solidFill>
                  <a:srgbClr val="000000"/>
                </a:solidFill>
                <a:latin typeface="Arimo"/>
              </a:rPr>
              <a:t> </a:t>
            </a:r>
          </a:p>
        </p:txBody>
      </p:sp>
      <p:sp>
        <p:nvSpPr>
          <p:cNvPr id="11" name="Freeform 11"/>
          <p:cNvSpPr/>
          <p:nvPr/>
        </p:nvSpPr>
        <p:spPr>
          <a:xfrm>
            <a:off x="1028700" y="3369493"/>
            <a:ext cx="834845" cy="1062881"/>
          </a:xfrm>
          <a:custGeom>
            <a:avLst/>
            <a:gdLst/>
            <a:ahLst/>
            <a:cxnLst/>
            <a:rect l="l" t="t" r="r" b="b"/>
            <a:pathLst>
              <a:path w="834845" h="1062881">
                <a:moveTo>
                  <a:pt x="0" y="0"/>
                </a:moveTo>
                <a:lnTo>
                  <a:pt x="834845" y="0"/>
                </a:lnTo>
                <a:lnTo>
                  <a:pt x="834845" y="1062881"/>
                </a:lnTo>
                <a:lnTo>
                  <a:pt x="0" y="10628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>
            <a:off x="1028700" y="5555052"/>
            <a:ext cx="834845" cy="1062881"/>
          </a:xfrm>
          <a:custGeom>
            <a:avLst/>
            <a:gdLst/>
            <a:ahLst/>
            <a:cxnLst/>
            <a:rect l="l" t="t" r="r" b="b"/>
            <a:pathLst>
              <a:path w="834845" h="1062881">
                <a:moveTo>
                  <a:pt x="0" y="0"/>
                </a:moveTo>
                <a:lnTo>
                  <a:pt x="834845" y="0"/>
                </a:lnTo>
                <a:lnTo>
                  <a:pt x="834845" y="1062881"/>
                </a:lnTo>
                <a:lnTo>
                  <a:pt x="0" y="10628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6202553" y="0"/>
            <a:ext cx="1028700" cy="10287000"/>
            <a:chOff x="0" y="0"/>
            <a:chExt cx="27093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19B0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31253" y="0"/>
            <a:ext cx="1056747" cy="10287000"/>
            <a:chOff x="0" y="0"/>
            <a:chExt cx="278320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8320" cy="2709333"/>
            </a:xfrm>
            <a:custGeom>
              <a:avLst/>
              <a:gdLst/>
              <a:ahLst/>
              <a:cxnLst/>
              <a:rect l="l" t="t" r="r" b="b"/>
              <a:pathLst>
                <a:path w="278320" h="2709333">
                  <a:moveTo>
                    <a:pt x="0" y="0"/>
                  </a:moveTo>
                  <a:lnTo>
                    <a:pt x="278320" y="0"/>
                  </a:lnTo>
                  <a:lnTo>
                    <a:pt x="27832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B719"/>
            </a:solidFill>
            <a:ln cap="sq">
              <a:noFill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93580" y="5539334"/>
            <a:ext cx="12686473" cy="3999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Arimo"/>
              </a:rPr>
              <a:t>Fontes:</a:t>
            </a:r>
          </a:p>
          <a:p>
            <a:pPr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Arimo"/>
              </a:rPr>
              <a:t>Ministério da Saúde </a:t>
            </a:r>
          </a:p>
          <a:p>
            <a:pPr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Arimo"/>
              </a:rPr>
              <a:t>Centro de Valorização da vida - CVV</a:t>
            </a:r>
          </a:p>
          <a:p>
            <a:pPr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Arimo"/>
              </a:rPr>
              <a:t>Associação Brasileira de Psiquiatria </a:t>
            </a:r>
          </a:p>
          <a:p>
            <a:pPr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Arimo"/>
              </a:rPr>
              <a:t>Espaço Amarelo</a:t>
            </a:r>
          </a:p>
          <a:p>
            <a:pPr>
              <a:lnSpc>
                <a:spcPts val="5320"/>
              </a:lnSpc>
              <a:spcBef>
                <a:spcPct val="0"/>
              </a:spcBef>
            </a:pPr>
            <a:endParaRPr lang="en-US" sz="3800">
              <a:solidFill>
                <a:srgbClr val="000000"/>
              </a:solidFill>
              <a:latin typeface="Arimo"/>
            </a:endParaRPr>
          </a:p>
        </p:txBody>
      </p:sp>
      <p:sp>
        <p:nvSpPr>
          <p:cNvPr id="10" name="Freeform 14">
            <a:extLst>
              <a:ext uri="{FF2B5EF4-FFF2-40B4-BE49-F238E27FC236}">
                <a16:creationId xmlns:a16="http://schemas.microsoft.com/office/drawing/2014/main" id="{4FE77C73-BF44-22E5-1D28-545733CA34A1}"/>
              </a:ext>
            </a:extLst>
          </p:cNvPr>
          <p:cNvSpPr/>
          <p:nvPr/>
        </p:nvSpPr>
        <p:spPr>
          <a:xfrm rot="2801764">
            <a:off x="5336727" y="1017355"/>
            <a:ext cx="12792686" cy="8880323"/>
          </a:xfrm>
          <a:custGeom>
            <a:avLst/>
            <a:gdLst/>
            <a:ahLst/>
            <a:cxnLst/>
            <a:rect l="l" t="t" r="r" b="b"/>
            <a:pathLst>
              <a:path w="8087983" h="6662476">
                <a:moveTo>
                  <a:pt x="8087983" y="0"/>
                </a:moveTo>
                <a:lnTo>
                  <a:pt x="0" y="0"/>
                </a:lnTo>
                <a:lnTo>
                  <a:pt x="0" y="6662476"/>
                </a:lnTo>
                <a:lnTo>
                  <a:pt x="8087983" y="6662476"/>
                </a:lnTo>
                <a:lnTo>
                  <a:pt x="8087983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028700" cy="10287000"/>
            <a:chOff x="0" y="0"/>
            <a:chExt cx="27093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B719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8700" y="0"/>
            <a:ext cx="1056747" cy="10287000"/>
            <a:chOff x="0" y="0"/>
            <a:chExt cx="278320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8320" cy="2709333"/>
            </a:xfrm>
            <a:custGeom>
              <a:avLst/>
              <a:gdLst/>
              <a:ahLst/>
              <a:cxnLst/>
              <a:rect l="l" t="t" r="r" b="b"/>
              <a:pathLst>
                <a:path w="278320" h="2709333">
                  <a:moveTo>
                    <a:pt x="0" y="0"/>
                  </a:moveTo>
                  <a:lnTo>
                    <a:pt x="278320" y="0"/>
                  </a:lnTo>
                  <a:lnTo>
                    <a:pt x="27832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ED0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905130" y="5061213"/>
            <a:ext cx="12761787" cy="1805283"/>
            <a:chOff x="0" y="0"/>
            <a:chExt cx="3361129" cy="47546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361129" cy="475466"/>
            </a:xfrm>
            <a:custGeom>
              <a:avLst/>
              <a:gdLst/>
              <a:ahLst/>
              <a:cxnLst/>
              <a:rect l="l" t="t" r="r" b="b"/>
              <a:pathLst>
                <a:path w="3361129" h="475466">
                  <a:moveTo>
                    <a:pt x="0" y="0"/>
                  </a:moveTo>
                  <a:lnTo>
                    <a:pt x="3361129" y="0"/>
                  </a:lnTo>
                  <a:lnTo>
                    <a:pt x="3361129" y="475466"/>
                  </a:lnTo>
                  <a:lnTo>
                    <a:pt x="0" y="475466"/>
                  </a:lnTo>
                  <a:close/>
                </a:path>
              </a:pathLst>
            </a:custGeom>
            <a:solidFill>
              <a:srgbClr val="E19B0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163142" y="5102494"/>
            <a:ext cx="12245763" cy="1628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Agrandir Heavy"/>
              </a:rPr>
              <a:t>A ação desencadeou um movimento de prevenção ao suicídio e a fita amarela se tornou o símbolo oficial e mais conhecido da campanha.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929897" y="2687461"/>
            <a:ext cx="12712253" cy="19602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grandir"/>
              </a:rPr>
              <a:t>Em setembro de 1994, um jovem norte-americano de 17 anos atentou contra a própria vida. Ele tinha um carro amarelo e em seu velório, seus pais e amigos distribuíram cartões amarrados em fitas amarelas com frases de apoio para pessoas que pudessem estar com problemas emocionais.</a:t>
            </a:r>
          </a:p>
        </p:txBody>
      </p:sp>
      <p:sp>
        <p:nvSpPr>
          <p:cNvPr id="14" name="Freeform 14"/>
          <p:cNvSpPr/>
          <p:nvPr/>
        </p:nvSpPr>
        <p:spPr>
          <a:xfrm rot="-2801764" flipH="1">
            <a:off x="-1163628" y="4894036"/>
            <a:ext cx="8087983" cy="6662476"/>
          </a:xfrm>
          <a:custGeom>
            <a:avLst/>
            <a:gdLst/>
            <a:ahLst/>
            <a:cxnLst/>
            <a:rect l="l" t="t" r="r" b="b"/>
            <a:pathLst>
              <a:path w="8087983" h="6662476">
                <a:moveTo>
                  <a:pt x="8087983" y="0"/>
                </a:moveTo>
                <a:lnTo>
                  <a:pt x="0" y="0"/>
                </a:lnTo>
                <a:lnTo>
                  <a:pt x="0" y="6662476"/>
                </a:lnTo>
                <a:lnTo>
                  <a:pt x="8087983" y="6662476"/>
                </a:lnTo>
                <a:lnTo>
                  <a:pt x="8087983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15" name="TextBox 15"/>
          <p:cNvSpPr txBox="1"/>
          <p:nvPr/>
        </p:nvSpPr>
        <p:spPr>
          <a:xfrm>
            <a:off x="2880363" y="819150"/>
            <a:ext cx="14378937" cy="13030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000000"/>
                </a:solidFill>
                <a:latin typeface="Hatton Semi-Bold"/>
              </a:rPr>
              <a:t>A HISTÓRIA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</a:blip>
            <a:stretch>
              <a:fillRect t="-50711" b="-71511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353175" y="557662"/>
            <a:ext cx="8647396" cy="9171676"/>
            <a:chOff x="0" y="0"/>
            <a:chExt cx="11529861" cy="12228901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/>
            <a:srcRect l="23482" r="23482"/>
            <a:stretch>
              <a:fillRect/>
            </a:stretch>
          </p:blipFill>
          <p:spPr>
            <a:xfrm>
              <a:off x="0" y="0"/>
              <a:ext cx="11529861" cy="12228901"/>
            </a:xfrm>
            <a:prstGeom prst="rect">
              <a:avLst/>
            </a:prstGeom>
          </p:spPr>
        </p:pic>
      </p:grpSp>
      <p:sp>
        <p:nvSpPr>
          <p:cNvPr id="5" name="Freeform 5"/>
          <p:cNvSpPr/>
          <p:nvPr/>
        </p:nvSpPr>
        <p:spPr>
          <a:xfrm>
            <a:off x="-2176710" y="3564472"/>
            <a:ext cx="4416839" cy="4356150"/>
          </a:xfrm>
          <a:custGeom>
            <a:avLst/>
            <a:gdLst/>
            <a:ahLst/>
            <a:cxnLst/>
            <a:rect l="l" t="t" r="r" b="b"/>
            <a:pathLst>
              <a:path w="4416839" h="4356150">
                <a:moveTo>
                  <a:pt x="0" y="0"/>
                </a:moveTo>
                <a:lnTo>
                  <a:pt x="4416839" y="0"/>
                </a:lnTo>
                <a:lnTo>
                  <a:pt x="4416839" y="4356150"/>
                </a:lnTo>
                <a:lnTo>
                  <a:pt x="0" y="43561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6" name="Freeform 6"/>
          <p:cNvSpPr/>
          <p:nvPr/>
        </p:nvSpPr>
        <p:spPr>
          <a:xfrm rot="1382058">
            <a:off x="-1483499" y="2452676"/>
            <a:ext cx="3375031" cy="3576192"/>
          </a:xfrm>
          <a:custGeom>
            <a:avLst/>
            <a:gdLst/>
            <a:ahLst/>
            <a:cxnLst/>
            <a:rect l="l" t="t" r="r" b="b"/>
            <a:pathLst>
              <a:path w="3375031" h="3576192">
                <a:moveTo>
                  <a:pt x="0" y="0"/>
                </a:moveTo>
                <a:lnTo>
                  <a:pt x="3375031" y="0"/>
                </a:lnTo>
                <a:lnTo>
                  <a:pt x="3375031" y="3576192"/>
                </a:lnTo>
                <a:lnTo>
                  <a:pt x="0" y="35761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miter/>
          </a:ln>
        </p:spPr>
        <p:txBody>
          <a:bodyPr/>
          <a:lstStyle/>
          <a:p>
            <a:endParaRPr lang="pt-BR"/>
          </a:p>
        </p:txBody>
      </p:sp>
      <p:sp>
        <p:nvSpPr>
          <p:cNvPr id="7" name="TextBox 7"/>
          <p:cNvSpPr txBox="1"/>
          <p:nvPr/>
        </p:nvSpPr>
        <p:spPr>
          <a:xfrm>
            <a:off x="9645004" y="3646859"/>
            <a:ext cx="7948098" cy="2436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sz="2699">
                <a:solidFill>
                  <a:srgbClr val="000000"/>
                </a:solidFill>
                <a:latin typeface="Agrandir"/>
              </a:rPr>
              <a:t>Segundo a OMS saúde mental é um estado de bem-estar no qual um indivíduo percebe suas próprias habilidades, pode lidar com os estresses cotidianos, pode trabalhar produtivamente e é capaz de contribuir para sua comunidade.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553446" y="1307169"/>
            <a:ext cx="7797413" cy="1832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39"/>
              </a:lnSpc>
              <a:spcBef>
                <a:spcPct val="0"/>
              </a:spcBef>
            </a:pPr>
            <a:r>
              <a:rPr lang="en-US" sz="5100">
                <a:solidFill>
                  <a:srgbClr val="000000"/>
                </a:solidFill>
                <a:latin typeface="Hatton Semi-Bold"/>
              </a:rPr>
              <a:t>O QUE É SAUDE MENTAL 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810046" y="9026931"/>
            <a:ext cx="1449254" cy="963754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553446" y="6821804"/>
            <a:ext cx="7614296" cy="2436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79"/>
              </a:lnSpc>
            </a:pPr>
            <a:r>
              <a:rPr lang="en-US" sz="2699">
                <a:solidFill>
                  <a:srgbClr val="000000"/>
                </a:solidFill>
                <a:latin typeface="Agrandir"/>
              </a:rPr>
              <a:t>Muitas pessoas associam a saúde mental com doenças mentais, mas o conceito é muito mais abrangente. </a:t>
            </a:r>
          </a:p>
          <a:p>
            <a:pPr algn="just">
              <a:lnSpc>
                <a:spcPts val="3779"/>
              </a:lnSpc>
            </a:pPr>
            <a:endParaRPr lang="en-US" sz="2699">
              <a:solidFill>
                <a:srgbClr val="000000"/>
              </a:solidFill>
              <a:latin typeface="Agrandir"/>
            </a:endParaRPr>
          </a:p>
          <a:p>
            <a:pPr algn="just">
              <a:lnSpc>
                <a:spcPts val="3779"/>
              </a:lnSpc>
              <a:spcBef>
                <a:spcPct val="0"/>
              </a:spcBef>
            </a:pPr>
            <a:endParaRPr lang="en-US" sz="2699">
              <a:solidFill>
                <a:srgbClr val="000000"/>
              </a:solidFill>
              <a:latin typeface="Agrandir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-7834577" flipV="1">
            <a:off x="-4280813" y="-1541886"/>
            <a:ext cx="12089910" cy="9959063"/>
          </a:xfrm>
          <a:custGeom>
            <a:avLst/>
            <a:gdLst/>
            <a:ahLst/>
            <a:cxnLst/>
            <a:rect l="l" t="t" r="r" b="b"/>
            <a:pathLst>
              <a:path w="12089910" h="9959063">
                <a:moveTo>
                  <a:pt x="0" y="9959064"/>
                </a:moveTo>
                <a:lnTo>
                  <a:pt x="12089909" y="9959064"/>
                </a:lnTo>
                <a:lnTo>
                  <a:pt x="12089909" y="0"/>
                </a:lnTo>
                <a:lnTo>
                  <a:pt x="0" y="0"/>
                </a:lnTo>
                <a:lnTo>
                  <a:pt x="0" y="9959064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313660" y="5394008"/>
            <a:ext cx="4047934" cy="4114800"/>
          </a:xfrm>
          <a:custGeom>
            <a:avLst/>
            <a:gdLst/>
            <a:ahLst/>
            <a:cxnLst/>
            <a:rect l="l" t="t" r="r" b="b"/>
            <a:pathLst>
              <a:path w="4047934" h="4114800">
                <a:moveTo>
                  <a:pt x="0" y="0"/>
                </a:moveTo>
                <a:lnTo>
                  <a:pt x="4047935" y="0"/>
                </a:lnTo>
                <a:lnTo>
                  <a:pt x="40479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6826398" y="681492"/>
            <a:ext cx="10432902" cy="275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68"/>
              </a:lnSpc>
            </a:pPr>
            <a:r>
              <a:rPr lang="en-US" sz="9600">
                <a:solidFill>
                  <a:srgbClr val="000000"/>
                </a:solidFill>
                <a:latin typeface="Hatton Semi-Bold"/>
              </a:rPr>
              <a:t>SUICÍDIO E TABU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810046" y="9026931"/>
            <a:ext cx="1449254" cy="96375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612571" y="3574733"/>
            <a:ext cx="11373618" cy="593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grandir"/>
              </a:rPr>
              <a:t>A primeira medida preventiva que deve ser adotada, sempre, é a educação. Muitas pessoas que pensam em tirar a própria vida não encontram com quem conversar. O diálogo franco sobre suicídio pode, ao contrário, fornecer opções a quem não vê alternativas.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Agrandir"/>
            </a:endParaRP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grandir"/>
              </a:rPr>
              <a:t>Quando a divulgação de informações voltadas à prevenção é adequada, tem-se o chamado "efeito Papageno".</a:t>
            </a:r>
          </a:p>
          <a:p>
            <a:pPr algn="just">
              <a:lnSpc>
                <a:spcPts val="4200"/>
              </a:lnSpc>
            </a:pPr>
            <a:endParaRPr lang="en-US" sz="3000">
              <a:solidFill>
                <a:srgbClr val="000000"/>
              </a:solidFill>
              <a:latin typeface="Agrandir"/>
            </a:endParaRP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grandir"/>
              </a:rPr>
              <a:t>O Risco para suicídio é Multifatorial. 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000000"/>
              </a:solidFill>
              <a:latin typeface="Agrandi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6202553" y="0"/>
            <a:ext cx="1028700" cy="10287000"/>
            <a:chOff x="0" y="0"/>
            <a:chExt cx="27093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19B0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31253" y="0"/>
            <a:ext cx="1056747" cy="10287000"/>
            <a:chOff x="0" y="0"/>
            <a:chExt cx="278320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8320" cy="2709333"/>
            </a:xfrm>
            <a:custGeom>
              <a:avLst/>
              <a:gdLst/>
              <a:ahLst/>
              <a:cxnLst/>
              <a:rect l="l" t="t" r="r" b="b"/>
              <a:pathLst>
                <a:path w="278320" h="2709333">
                  <a:moveTo>
                    <a:pt x="0" y="0"/>
                  </a:moveTo>
                  <a:lnTo>
                    <a:pt x="278320" y="0"/>
                  </a:lnTo>
                  <a:lnTo>
                    <a:pt x="27832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B719"/>
            </a:solidFill>
            <a:ln cap="sq">
              <a:noFill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028700" y="3422563"/>
            <a:ext cx="834845" cy="1062881"/>
          </a:xfrm>
          <a:custGeom>
            <a:avLst/>
            <a:gdLst/>
            <a:ahLst/>
            <a:cxnLst/>
            <a:rect l="l" t="t" r="r" b="b"/>
            <a:pathLst>
              <a:path w="834845" h="1062881">
                <a:moveTo>
                  <a:pt x="0" y="0"/>
                </a:moveTo>
                <a:lnTo>
                  <a:pt x="834845" y="0"/>
                </a:lnTo>
                <a:lnTo>
                  <a:pt x="834845" y="1062881"/>
                </a:lnTo>
                <a:lnTo>
                  <a:pt x="0" y="10628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0" name="TextBox 10"/>
          <p:cNvSpPr txBox="1"/>
          <p:nvPr/>
        </p:nvSpPr>
        <p:spPr>
          <a:xfrm>
            <a:off x="2106588" y="819150"/>
            <a:ext cx="12996941" cy="1336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60"/>
              </a:lnSpc>
              <a:spcBef>
                <a:spcPct val="0"/>
              </a:spcBef>
            </a:pPr>
            <a:r>
              <a:rPr lang="en-US" sz="7400">
                <a:solidFill>
                  <a:srgbClr val="000000"/>
                </a:solidFill>
                <a:latin typeface="Hatton Ultra-Bold"/>
              </a:rPr>
              <a:t>DADO ESTATÍSTICO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06588" y="3251113"/>
            <a:ext cx="12996941" cy="3363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79"/>
              </a:lnSpc>
            </a:pPr>
            <a:r>
              <a:rPr lang="en-US" sz="3699">
                <a:solidFill>
                  <a:srgbClr val="000000"/>
                </a:solidFill>
                <a:latin typeface="Agrandir"/>
              </a:rPr>
              <a:t>No Brasil, segundo dados do Anuário de Segurança Pública de 2022, uma média de 39 pessoas se suicidam por dia.</a:t>
            </a:r>
          </a:p>
          <a:p>
            <a:pPr algn="just">
              <a:lnSpc>
                <a:spcPts val="5179"/>
              </a:lnSpc>
              <a:spcBef>
                <a:spcPct val="0"/>
              </a:spcBef>
            </a:pPr>
            <a:r>
              <a:rPr lang="en-US" sz="3699">
                <a:solidFill>
                  <a:srgbClr val="000000"/>
                </a:solidFill>
                <a:latin typeface="Agrandir"/>
              </a:rPr>
              <a:t>Dados da OMS (Organização Mundial da Saúde) apontam para cerca de 700 mil casos por ano no mundo, o que representa 1 a cada 100 mortes registradas.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6202553" y="0"/>
            <a:ext cx="1028700" cy="10287000"/>
            <a:chOff x="0" y="0"/>
            <a:chExt cx="27093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19B0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31253" y="0"/>
            <a:ext cx="1056747" cy="10287000"/>
            <a:chOff x="0" y="0"/>
            <a:chExt cx="278320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8320" cy="2709333"/>
            </a:xfrm>
            <a:custGeom>
              <a:avLst/>
              <a:gdLst/>
              <a:ahLst/>
              <a:cxnLst/>
              <a:rect l="l" t="t" r="r" b="b"/>
              <a:pathLst>
                <a:path w="278320" h="2709333">
                  <a:moveTo>
                    <a:pt x="0" y="0"/>
                  </a:moveTo>
                  <a:lnTo>
                    <a:pt x="278320" y="0"/>
                  </a:lnTo>
                  <a:lnTo>
                    <a:pt x="27832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B719"/>
            </a:solidFill>
            <a:ln cap="sq">
              <a:noFill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106588" y="819150"/>
            <a:ext cx="12996941" cy="2650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60"/>
              </a:lnSpc>
              <a:spcBef>
                <a:spcPct val="0"/>
              </a:spcBef>
            </a:pPr>
            <a:r>
              <a:rPr lang="en-US" sz="7400">
                <a:solidFill>
                  <a:srgbClr val="000000"/>
                </a:solidFill>
                <a:latin typeface="Hatton Ultra-Bold"/>
              </a:rPr>
              <a:t>MITOS SOBRE SUICÍDIO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23829" y="4125839"/>
            <a:ext cx="14779079" cy="12943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42364" lvl="1" indent="-742950" algn="ctr">
              <a:lnSpc>
                <a:spcPts val="5179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sz="3699" dirty="0" err="1">
                <a:solidFill>
                  <a:srgbClr val="000000"/>
                </a:solidFill>
                <a:latin typeface="Agrandir"/>
              </a:rPr>
              <a:t>Pessoas</a:t>
            </a:r>
            <a:r>
              <a:rPr lang="en-US" sz="3699" dirty="0">
                <a:solidFill>
                  <a:srgbClr val="000000"/>
                </a:solidFill>
                <a:latin typeface="Agrandir"/>
              </a:rPr>
              <a:t> que </a:t>
            </a:r>
            <a:r>
              <a:rPr lang="en-US" sz="3699" dirty="0" err="1">
                <a:solidFill>
                  <a:srgbClr val="000000"/>
                </a:solidFill>
                <a:latin typeface="Agrandir"/>
              </a:rPr>
              <a:t>falam</a:t>
            </a:r>
            <a:r>
              <a:rPr lang="en-US" sz="3699" dirty="0">
                <a:solidFill>
                  <a:srgbClr val="000000"/>
                </a:solidFill>
                <a:latin typeface="Agrandir"/>
              </a:rPr>
              <a:t> </a:t>
            </a:r>
            <a:r>
              <a:rPr lang="en-US" sz="3699" dirty="0" err="1">
                <a:solidFill>
                  <a:srgbClr val="000000"/>
                </a:solidFill>
                <a:latin typeface="Agrandir"/>
              </a:rPr>
              <a:t>sobre</a:t>
            </a:r>
            <a:r>
              <a:rPr lang="en-US" sz="3699" dirty="0">
                <a:solidFill>
                  <a:srgbClr val="000000"/>
                </a:solidFill>
                <a:latin typeface="Agrandir"/>
              </a:rPr>
              <a:t> </a:t>
            </a:r>
            <a:r>
              <a:rPr lang="en-US" sz="3699" dirty="0" err="1">
                <a:solidFill>
                  <a:srgbClr val="000000"/>
                </a:solidFill>
                <a:latin typeface="Agrandir"/>
              </a:rPr>
              <a:t>suicídio</a:t>
            </a:r>
            <a:r>
              <a:rPr lang="en-US" sz="3699" dirty="0">
                <a:solidFill>
                  <a:srgbClr val="000000"/>
                </a:solidFill>
                <a:latin typeface="Agrandir"/>
              </a:rPr>
              <a:t> </a:t>
            </a:r>
            <a:r>
              <a:rPr lang="en-US" sz="3699" dirty="0" err="1">
                <a:solidFill>
                  <a:srgbClr val="000000"/>
                </a:solidFill>
                <a:latin typeface="Agrandir"/>
              </a:rPr>
              <a:t>só</a:t>
            </a:r>
            <a:r>
              <a:rPr lang="en-US" sz="3699" dirty="0">
                <a:solidFill>
                  <a:srgbClr val="000000"/>
                </a:solidFill>
                <a:latin typeface="Agrandir"/>
              </a:rPr>
              <a:t> </a:t>
            </a:r>
            <a:r>
              <a:rPr lang="en-US" sz="3699" dirty="0" err="1">
                <a:solidFill>
                  <a:srgbClr val="000000"/>
                </a:solidFill>
                <a:latin typeface="Agrandir"/>
              </a:rPr>
              <a:t>querem</a:t>
            </a:r>
            <a:r>
              <a:rPr lang="en-US" sz="3699" dirty="0">
                <a:solidFill>
                  <a:srgbClr val="000000"/>
                </a:solidFill>
                <a:latin typeface="Agrandir"/>
              </a:rPr>
              <a:t> chamar a </a:t>
            </a:r>
            <a:r>
              <a:rPr lang="en-US" sz="3699" dirty="0" err="1">
                <a:solidFill>
                  <a:srgbClr val="000000"/>
                </a:solidFill>
                <a:latin typeface="Agrandir"/>
              </a:rPr>
              <a:t>atenção</a:t>
            </a:r>
            <a:r>
              <a:rPr lang="en-US" sz="3699" dirty="0">
                <a:solidFill>
                  <a:srgbClr val="000000"/>
                </a:solidFill>
                <a:latin typeface="Agrandir"/>
              </a:rPr>
              <a:t>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42767" y="5606043"/>
            <a:ext cx="12741202" cy="12943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dirty="0">
                <a:solidFill>
                  <a:srgbClr val="000000"/>
                </a:solidFill>
                <a:latin typeface="Agrandir"/>
              </a:rPr>
              <a:t>2. A </a:t>
            </a:r>
            <a:r>
              <a:rPr lang="en-US" sz="3699" dirty="0" err="1">
                <a:solidFill>
                  <a:srgbClr val="000000"/>
                </a:solidFill>
                <a:latin typeface="Agrandir"/>
              </a:rPr>
              <a:t>pessoa</a:t>
            </a:r>
            <a:r>
              <a:rPr lang="en-US" sz="3699" dirty="0">
                <a:solidFill>
                  <a:srgbClr val="000000"/>
                </a:solidFill>
                <a:latin typeface="Agrandir"/>
              </a:rPr>
              <a:t> que </a:t>
            </a:r>
            <a:r>
              <a:rPr lang="en-US" sz="3699" dirty="0" err="1">
                <a:solidFill>
                  <a:srgbClr val="000000"/>
                </a:solidFill>
                <a:latin typeface="Agrandir"/>
              </a:rPr>
              <a:t>supera</a:t>
            </a:r>
            <a:r>
              <a:rPr lang="en-US" sz="3699" dirty="0">
                <a:solidFill>
                  <a:srgbClr val="000000"/>
                </a:solidFill>
                <a:latin typeface="Agrandir"/>
              </a:rPr>
              <a:t> </a:t>
            </a:r>
            <a:r>
              <a:rPr lang="en-US" sz="3699" dirty="0" err="1">
                <a:solidFill>
                  <a:srgbClr val="000000"/>
                </a:solidFill>
                <a:latin typeface="Agrandir"/>
              </a:rPr>
              <a:t>uma</a:t>
            </a:r>
            <a:r>
              <a:rPr lang="en-US" sz="3699" dirty="0">
                <a:solidFill>
                  <a:srgbClr val="000000"/>
                </a:solidFill>
                <a:latin typeface="Agrandir"/>
              </a:rPr>
              <a:t> crise de </a:t>
            </a:r>
            <a:r>
              <a:rPr lang="en-US" sz="3699" dirty="0" err="1">
                <a:solidFill>
                  <a:srgbClr val="000000"/>
                </a:solidFill>
                <a:latin typeface="Agrandir"/>
              </a:rPr>
              <a:t>suicídio</a:t>
            </a:r>
            <a:r>
              <a:rPr lang="en-US" sz="3699" dirty="0">
                <a:solidFill>
                  <a:srgbClr val="000000"/>
                </a:solidFill>
                <a:latin typeface="Agrandir"/>
              </a:rPr>
              <a:t> </a:t>
            </a:r>
            <a:r>
              <a:rPr lang="en-US" sz="3699" dirty="0" err="1">
                <a:solidFill>
                  <a:srgbClr val="000000"/>
                </a:solidFill>
                <a:latin typeface="Agrandir"/>
              </a:rPr>
              <a:t>ou</a:t>
            </a:r>
            <a:r>
              <a:rPr lang="en-US" sz="3699" dirty="0">
                <a:solidFill>
                  <a:srgbClr val="000000"/>
                </a:solidFill>
                <a:latin typeface="Agrandir"/>
              </a:rPr>
              <a:t> </a:t>
            </a:r>
            <a:r>
              <a:rPr lang="en-US" sz="3699" dirty="0" err="1">
                <a:solidFill>
                  <a:srgbClr val="000000"/>
                </a:solidFill>
                <a:latin typeface="Agrandir"/>
              </a:rPr>
              <a:t>sobrevive</a:t>
            </a:r>
            <a:r>
              <a:rPr lang="en-US" sz="3699" dirty="0">
                <a:solidFill>
                  <a:srgbClr val="000000"/>
                </a:solidFill>
                <a:latin typeface="Agrandir"/>
              </a:rPr>
              <a:t> a </a:t>
            </a:r>
            <a:r>
              <a:rPr lang="en-US" sz="3699" dirty="0" err="1">
                <a:solidFill>
                  <a:srgbClr val="000000"/>
                </a:solidFill>
                <a:latin typeface="Agrandir"/>
              </a:rPr>
              <a:t>uma</a:t>
            </a:r>
            <a:r>
              <a:rPr lang="en-US" sz="3699" dirty="0">
                <a:solidFill>
                  <a:srgbClr val="000000"/>
                </a:solidFill>
                <a:latin typeface="Agrandir"/>
              </a:rPr>
              <a:t> </a:t>
            </a:r>
            <a:r>
              <a:rPr lang="en-US" sz="3699" dirty="0" err="1">
                <a:solidFill>
                  <a:srgbClr val="000000"/>
                </a:solidFill>
                <a:latin typeface="Agrandir"/>
              </a:rPr>
              <a:t>tentativa</a:t>
            </a:r>
            <a:r>
              <a:rPr lang="en-US" sz="3699" dirty="0">
                <a:solidFill>
                  <a:srgbClr val="000000"/>
                </a:solidFill>
                <a:latin typeface="Agrandir"/>
              </a:rPr>
              <a:t> </a:t>
            </a:r>
            <a:r>
              <a:rPr lang="en-US" sz="3699" dirty="0" err="1">
                <a:solidFill>
                  <a:srgbClr val="000000"/>
                </a:solidFill>
                <a:latin typeface="Agrandir"/>
              </a:rPr>
              <a:t>está</a:t>
            </a:r>
            <a:r>
              <a:rPr lang="en-US" sz="3699" dirty="0">
                <a:solidFill>
                  <a:srgbClr val="000000"/>
                </a:solidFill>
                <a:latin typeface="Agrandir"/>
              </a:rPr>
              <a:t> fora de </a:t>
            </a:r>
            <a:r>
              <a:rPr lang="en-US" sz="3699" dirty="0" err="1">
                <a:solidFill>
                  <a:srgbClr val="000000"/>
                </a:solidFill>
                <a:latin typeface="Agrandir"/>
              </a:rPr>
              <a:t>perigo</a:t>
            </a:r>
            <a:r>
              <a:rPr lang="en-US" sz="3699" dirty="0">
                <a:solidFill>
                  <a:srgbClr val="000000"/>
                </a:solidFill>
                <a:latin typeface="Agrandir"/>
              </a:rPr>
              <a:t>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8700" y="7205275"/>
            <a:ext cx="13602940" cy="627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179"/>
              </a:lnSpc>
              <a:spcBef>
                <a:spcPct val="0"/>
              </a:spcBef>
            </a:pPr>
            <a:r>
              <a:rPr lang="en-US" sz="3699" dirty="0">
                <a:solidFill>
                  <a:srgbClr val="000000"/>
                </a:solidFill>
                <a:latin typeface="Agrandir"/>
              </a:rPr>
              <a:t>3. </a:t>
            </a:r>
            <a:r>
              <a:rPr lang="en-US" sz="3699" dirty="0" err="1">
                <a:solidFill>
                  <a:srgbClr val="000000"/>
                </a:solidFill>
                <a:latin typeface="Agrandir"/>
              </a:rPr>
              <a:t>Quem</a:t>
            </a:r>
            <a:r>
              <a:rPr lang="en-US" sz="3699" dirty="0">
                <a:solidFill>
                  <a:srgbClr val="000000"/>
                </a:solidFill>
                <a:latin typeface="Agrandir"/>
              </a:rPr>
              <a:t> </a:t>
            </a:r>
            <a:r>
              <a:rPr lang="en-US" sz="3699" dirty="0" err="1">
                <a:solidFill>
                  <a:srgbClr val="000000"/>
                </a:solidFill>
                <a:latin typeface="Agrandir"/>
              </a:rPr>
              <a:t>vive</a:t>
            </a:r>
            <a:r>
              <a:rPr lang="en-US" sz="3699" dirty="0">
                <a:solidFill>
                  <a:srgbClr val="000000"/>
                </a:solidFill>
                <a:latin typeface="Agrandir"/>
              </a:rPr>
              <a:t> </a:t>
            </a:r>
            <a:r>
              <a:rPr lang="en-US" sz="3699" dirty="0" err="1">
                <a:solidFill>
                  <a:srgbClr val="000000"/>
                </a:solidFill>
                <a:latin typeface="Agrandir"/>
              </a:rPr>
              <a:t>ameaçando</a:t>
            </a:r>
            <a:r>
              <a:rPr lang="en-US" sz="3699" dirty="0">
                <a:solidFill>
                  <a:srgbClr val="000000"/>
                </a:solidFill>
                <a:latin typeface="Agrandir"/>
              </a:rPr>
              <a:t> de se </a:t>
            </a:r>
            <a:r>
              <a:rPr lang="en-US" sz="3699" dirty="0" err="1">
                <a:solidFill>
                  <a:srgbClr val="000000"/>
                </a:solidFill>
                <a:latin typeface="Agrandir"/>
              </a:rPr>
              <a:t>matar</a:t>
            </a:r>
            <a:r>
              <a:rPr lang="en-US" sz="3699" dirty="0">
                <a:solidFill>
                  <a:srgbClr val="000000"/>
                </a:solidFill>
                <a:latin typeface="Agrandir"/>
              </a:rPr>
              <a:t> </a:t>
            </a:r>
            <a:r>
              <a:rPr lang="en-US" sz="3699" dirty="0" err="1">
                <a:solidFill>
                  <a:srgbClr val="000000"/>
                </a:solidFill>
                <a:latin typeface="Agrandir"/>
              </a:rPr>
              <a:t>nunca</a:t>
            </a:r>
            <a:r>
              <a:rPr lang="en-US" sz="3699" dirty="0">
                <a:solidFill>
                  <a:srgbClr val="000000"/>
                </a:solidFill>
                <a:latin typeface="Agrandir"/>
              </a:rPr>
              <a:t> o </a:t>
            </a:r>
            <a:r>
              <a:rPr lang="en-US" sz="3699" dirty="0" err="1">
                <a:solidFill>
                  <a:srgbClr val="000000"/>
                </a:solidFill>
                <a:latin typeface="Agrandir"/>
              </a:rPr>
              <a:t>faz</a:t>
            </a:r>
            <a:r>
              <a:rPr lang="en-US" sz="3699" dirty="0">
                <a:solidFill>
                  <a:srgbClr val="000000"/>
                </a:solidFill>
                <a:latin typeface="Agrandir"/>
              </a:rPr>
              <a:t>. 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-7834577" flipV="1">
            <a:off x="-4280813" y="-1541886"/>
            <a:ext cx="12089910" cy="9959063"/>
          </a:xfrm>
          <a:custGeom>
            <a:avLst/>
            <a:gdLst/>
            <a:ahLst/>
            <a:cxnLst/>
            <a:rect l="l" t="t" r="r" b="b"/>
            <a:pathLst>
              <a:path w="12089910" h="9959063">
                <a:moveTo>
                  <a:pt x="0" y="9959064"/>
                </a:moveTo>
                <a:lnTo>
                  <a:pt x="12089909" y="9959064"/>
                </a:lnTo>
                <a:lnTo>
                  <a:pt x="12089909" y="0"/>
                </a:lnTo>
                <a:lnTo>
                  <a:pt x="0" y="0"/>
                </a:lnTo>
                <a:lnTo>
                  <a:pt x="0" y="9959064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313660" y="5394008"/>
            <a:ext cx="4047934" cy="4114800"/>
          </a:xfrm>
          <a:custGeom>
            <a:avLst/>
            <a:gdLst/>
            <a:ahLst/>
            <a:cxnLst/>
            <a:rect l="l" t="t" r="r" b="b"/>
            <a:pathLst>
              <a:path w="4047934" h="4114800">
                <a:moveTo>
                  <a:pt x="0" y="0"/>
                </a:moveTo>
                <a:lnTo>
                  <a:pt x="4047935" y="0"/>
                </a:lnTo>
                <a:lnTo>
                  <a:pt x="40479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6826398" y="1047750"/>
            <a:ext cx="10432902" cy="1146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6"/>
              </a:lnSpc>
            </a:pPr>
            <a:r>
              <a:rPr lang="en-US" sz="7700">
                <a:solidFill>
                  <a:srgbClr val="000000"/>
                </a:solidFill>
                <a:latin typeface="Hatton Semi-Bold"/>
              </a:rPr>
              <a:t>SINAIS DE ALERTA 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810046" y="9026931"/>
            <a:ext cx="1449254" cy="96375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6826398" y="2756853"/>
            <a:ext cx="10432902" cy="6751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Agrandir"/>
              </a:rPr>
              <a:t>No geral alguns sinais de alerta são:</a:t>
            </a:r>
          </a:p>
          <a:p>
            <a:pPr algn="just">
              <a:lnSpc>
                <a:spcPts val="5320"/>
              </a:lnSpc>
            </a:pPr>
            <a:endParaRPr lang="en-US" sz="3800">
              <a:solidFill>
                <a:srgbClr val="000000"/>
              </a:solidFill>
              <a:latin typeface="Agrandir"/>
            </a:endParaRPr>
          </a:p>
          <a:p>
            <a:pPr algn="just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Agrandir"/>
              </a:rPr>
              <a:t>Desamparo </a:t>
            </a:r>
          </a:p>
          <a:p>
            <a:pPr algn="just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Agrandir"/>
              </a:rPr>
              <a:t>Desesperança</a:t>
            </a:r>
          </a:p>
          <a:p>
            <a:pPr algn="just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Agrandir"/>
              </a:rPr>
              <a:t>Depressão</a:t>
            </a:r>
          </a:p>
          <a:p>
            <a:pPr algn="just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Agrandir"/>
              </a:rPr>
              <a:t>Isolamento</a:t>
            </a:r>
          </a:p>
          <a:p>
            <a:pPr algn="just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Agrandir"/>
              </a:rPr>
              <a:t>Perde de interesse nas atividades </a:t>
            </a:r>
          </a:p>
          <a:p>
            <a:pPr algn="just">
              <a:lnSpc>
                <a:spcPts val="5320"/>
              </a:lnSpc>
            </a:pPr>
            <a:r>
              <a:rPr lang="en-US" sz="3800">
                <a:solidFill>
                  <a:srgbClr val="000000"/>
                </a:solidFill>
                <a:latin typeface="Agrandir"/>
              </a:rPr>
              <a:t>Falas como ““não aguento mais viver” / “Eu sou um peso”.</a:t>
            </a:r>
          </a:p>
          <a:p>
            <a:pPr algn="just">
              <a:lnSpc>
                <a:spcPts val="5320"/>
              </a:lnSpc>
              <a:spcBef>
                <a:spcPct val="0"/>
              </a:spcBef>
            </a:pPr>
            <a:endParaRPr lang="en-US" sz="3800">
              <a:solidFill>
                <a:srgbClr val="000000"/>
              </a:solidFill>
              <a:latin typeface="Agrandi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6202553" y="0"/>
            <a:ext cx="1028700" cy="10287000"/>
            <a:chOff x="0" y="0"/>
            <a:chExt cx="27093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70933" cy="2709333"/>
            </a:xfrm>
            <a:custGeom>
              <a:avLst/>
              <a:gdLst/>
              <a:ahLst/>
              <a:cxnLst/>
              <a:rect l="l" t="t" r="r" b="b"/>
              <a:pathLst>
                <a:path w="270933" h="2709333">
                  <a:moveTo>
                    <a:pt x="0" y="0"/>
                  </a:moveTo>
                  <a:lnTo>
                    <a:pt x="270933" y="0"/>
                  </a:lnTo>
                  <a:lnTo>
                    <a:pt x="27093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E19B00"/>
            </a:solidFill>
          </p:spPr>
          <p:txBody>
            <a:bodyPr/>
            <a:lstStyle/>
            <a:p>
              <a:endParaRPr lang="pt-B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231253" y="0"/>
            <a:ext cx="1056747" cy="10287000"/>
            <a:chOff x="0" y="0"/>
            <a:chExt cx="278320" cy="270933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8320" cy="2709333"/>
            </a:xfrm>
            <a:custGeom>
              <a:avLst/>
              <a:gdLst/>
              <a:ahLst/>
              <a:cxnLst/>
              <a:rect l="l" t="t" r="r" b="b"/>
              <a:pathLst>
                <a:path w="278320" h="2709333">
                  <a:moveTo>
                    <a:pt x="0" y="0"/>
                  </a:moveTo>
                  <a:lnTo>
                    <a:pt x="278320" y="0"/>
                  </a:lnTo>
                  <a:lnTo>
                    <a:pt x="27832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B719"/>
            </a:solidFill>
            <a:ln cap="sq">
              <a:noFill/>
              <a:miter/>
            </a:ln>
          </p:spPr>
          <p:txBody>
            <a:bodyPr/>
            <a:lstStyle/>
            <a:p>
              <a:endParaRPr lang="pt-B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106588" y="819150"/>
            <a:ext cx="12996941" cy="13360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360"/>
              </a:lnSpc>
              <a:spcBef>
                <a:spcPct val="0"/>
              </a:spcBef>
            </a:pPr>
            <a:r>
              <a:rPr lang="en-US" sz="7400">
                <a:solidFill>
                  <a:srgbClr val="000000"/>
                </a:solidFill>
                <a:latin typeface="Hatton Ultra-Bold"/>
              </a:rPr>
              <a:t>SINAIS DE ALERTA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3207568"/>
            <a:ext cx="14074829" cy="547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grandir"/>
              </a:rPr>
              <a:t>É possível saber quando todas as pessoas sofrem profundamente ? E será que a gente consegue sempre identificar ?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Agrandir"/>
            </a:endParaRPr>
          </a:p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Agrandir"/>
              </a:rPr>
              <a:t>Nem sempre os sinais são visíveis. 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Agrandir"/>
            </a:endParaRPr>
          </a:p>
          <a:p>
            <a:pPr algn="just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Agrandir"/>
              </a:rPr>
              <a:t>Há casos em que a pessoa deixa sinais, mas só vemos depois, porque somos próximos ou estamos conectados a essa pessoa e a vemos de um jeito diferente ou porque não queremos, inconscientemente, enxergar aquela possibilidade.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5111" b="-15111"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 rot="-7834577" flipV="1">
            <a:off x="-4280813" y="-1541886"/>
            <a:ext cx="12089910" cy="9959063"/>
          </a:xfrm>
          <a:custGeom>
            <a:avLst/>
            <a:gdLst/>
            <a:ahLst/>
            <a:cxnLst/>
            <a:rect l="l" t="t" r="r" b="b"/>
            <a:pathLst>
              <a:path w="12089910" h="9959063">
                <a:moveTo>
                  <a:pt x="0" y="9959064"/>
                </a:moveTo>
                <a:lnTo>
                  <a:pt x="12089909" y="9959064"/>
                </a:lnTo>
                <a:lnTo>
                  <a:pt x="12089909" y="0"/>
                </a:lnTo>
                <a:lnTo>
                  <a:pt x="0" y="0"/>
                </a:lnTo>
                <a:lnTo>
                  <a:pt x="0" y="9959064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/>
          <a:lstStyle/>
          <a:p>
            <a:endParaRPr lang="pt-BR"/>
          </a:p>
        </p:txBody>
      </p:sp>
      <p:sp>
        <p:nvSpPr>
          <p:cNvPr id="4" name="Freeform 4"/>
          <p:cNvSpPr/>
          <p:nvPr/>
        </p:nvSpPr>
        <p:spPr>
          <a:xfrm>
            <a:off x="313660" y="5394008"/>
            <a:ext cx="4047934" cy="4114800"/>
          </a:xfrm>
          <a:custGeom>
            <a:avLst/>
            <a:gdLst/>
            <a:ahLst/>
            <a:cxnLst/>
            <a:rect l="l" t="t" r="r" b="b"/>
            <a:pathLst>
              <a:path w="4047934" h="4114800">
                <a:moveTo>
                  <a:pt x="0" y="0"/>
                </a:moveTo>
                <a:lnTo>
                  <a:pt x="4047935" y="0"/>
                </a:lnTo>
                <a:lnTo>
                  <a:pt x="404793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6826398" y="1047750"/>
            <a:ext cx="10432902" cy="1146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6"/>
              </a:lnSpc>
            </a:pPr>
            <a:r>
              <a:rPr lang="en-US" sz="7700">
                <a:solidFill>
                  <a:srgbClr val="000000"/>
                </a:solidFill>
                <a:latin typeface="Hatton Semi-Bold"/>
              </a:rPr>
              <a:t>AUTOLESÃO 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810046" y="9026931"/>
            <a:ext cx="1449254" cy="963754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4871161" y="3837177"/>
            <a:ext cx="12723260" cy="139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94"/>
              </a:lnSpc>
            </a:pPr>
            <a:r>
              <a:rPr lang="en-US" sz="3710">
                <a:solidFill>
                  <a:srgbClr val="000000"/>
                </a:solidFill>
                <a:latin typeface="Agrandir Bold"/>
              </a:rPr>
              <a:t>Autolesão sem intenção consciente de suicídio, mas que pode gerar ferimentos graves:</a:t>
            </a:r>
          </a:p>
        </p:txBody>
      </p:sp>
      <p:sp>
        <p:nvSpPr>
          <p:cNvPr id="8" name="Freeform 8"/>
          <p:cNvSpPr/>
          <p:nvPr/>
        </p:nvSpPr>
        <p:spPr>
          <a:xfrm>
            <a:off x="3526750" y="3916389"/>
            <a:ext cx="834845" cy="1062881"/>
          </a:xfrm>
          <a:custGeom>
            <a:avLst/>
            <a:gdLst/>
            <a:ahLst/>
            <a:cxnLst/>
            <a:rect l="l" t="t" r="r" b="b"/>
            <a:pathLst>
              <a:path w="834845" h="1062881">
                <a:moveTo>
                  <a:pt x="0" y="0"/>
                </a:moveTo>
                <a:lnTo>
                  <a:pt x="834845" y="0"/>
                </a:lnTo>
                <a:lnTo>
                  <a:pt x="834845" y="1062882"/>
                </a:lnTo>
                <a:lnTo>
                  <a:pt x="0" y="10628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9" name="TextBox 9"/>
          <p:cNvSpPr txBox="1"/>
          <p:nvPr/>
        </p:nvSpPr>
        <p:spPr>
          <a:xfrm>
            <a:off x="4871161" y="5569430"/>
            <a:ext cx="12723260" cy="2030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194"/>
              </a:lnSpc>
            </a:pPr>
            <a:r>
              <a:rPr lang="en-US" sz="3710">
                <a:solidFill>
                  <a:srgbClr val="000000"/>
                </a:solidFill>
                <a:latin typeface="Agrandir"/>
              </a:rPr>
              <a:t>Esse comportamento está relacionado a mecanismos de enfrentamento de emoções, muitas vezes, é utilizado para diminuição de tensão ou alívio do sofrimento. 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654</Words>
  <Application>Microsoft Office PowerPoint</Application>
  <PresentationFormat>Personalizar</PresentationFormat>
  <Paragraphs>78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6" baseType="lpstr">
      <vt:lpstr>Arial</vt:lpstr>
      <vt:lpstr>Hatton Semi-Bold</vt:lpstr>
      <vt:lpstr>Hatton Ultra-Bold</vt:lpstr>
      <vt:lpstr>Agrandir Thin Italics</vt:lpstr>
      <vt:lpstr>Agrandir Heavy</vt:lpstr>
      <vt:lpstr>Calibri</vt:lpstr>
      <vt:lpstr>Arimo</vt:lpstr>
      <vt:lpstr>Agrandir Thin</vt:lpstr>
      <vt:lpstr>Agrandir</vt:lpstr>
      <vt:lpstr>Hatton Bold</vt:lpstr>
      <vt:lpstr>Agrandir Bold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 Janeiro a Janeiro</dc:title>
  <cp:lastModifiedBy>Matias Kamui</cp:lastModifiedBy>
  <cp:revision>2</cp:revision>
  <dcterms:created xsi:type="dcterms:W3CDTF">2006-08-16T00:00:00Z</dcterms:created>
  <dcterms:modified xsi:type="dcterms:W3CDTF">2023-09-13T00:44:55Z</dcterms:modified>
  <dc:identifier>DAFuLc69zcU</dc:identifier>
</cp:coreProperties>
</file>